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58" r:id="rId4"/>
    <p:sldId id="259" r:id="rId5"/>
    <p:sldId id="260" r:id="rId6"/>
    <p:sldId id="262" r:id="rId7"/>
    <p:sldId id="263" r:id="rId8"/>
    <p:sldId id="264" r:id="rId9"/>
    <p:sldId id="265" r:id="rId10"/>
    <p:sldId id="261" r:id="rId11"/>
    <p:sldId id="268" r:id="rId12"/>
    <p:sldId id="266" r:id="rId13"/>
    <p:sldId id="267"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75" d="100"/>
          <a:sy n="75" d="100"/>
        </p:scale>
        <p:origin x="9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4CB20C-8BA0-4D62-9E0D-E77AD67FA9A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7252844-4080-46F4-8ED6-F64B191F044E}">
      <dgm:prSet/>
      <dgm:spPr/>
      <dgm:t>
        <a:bodyPr/>
        <a:lstStyle/>
        <a:p>
          <a:pPr>
            <a:lnSpc>
              <a:spcPct val="100000"/>
            </a:lnSpc>
          </a:pPr>
          <a:r>
            <a:rPr lang="en-US"/>
            <a:t>This project has been a rewarding opportunity to apply my existing skills in AI integration, API development, and prompt engineering while tackling the challenge of extracting structured data from mortgage application call transcripts.</a:t>
          </a:r>
        </a:p>
      </dgm:t>
    </dgm:pt>
    <dgm:pt modelId="{BA78E1E5-3AFF-496E-9A93-6E7AC314AA2D}" type="parTrans" cxnId="{28B9EAC8-F78C-4964-A42F-BF3D0CCEF22D}">
      <dgm:prSet/>
      <dgm:spPr/>
      <dgm:t>
        <a:bodyPr/>
        <a:lstStyle/>
        <a:p>
          <a:endParaRPr lang="en-US"/>
        </a:p>
      </dgm:t>
    </dgm:pt>
    <dgm:pt modelId="{2BAFCBDF-C493-4A80-A146-EAA60BEE01FD}" type="sibTrans" cxnId="{28B9EAC8-F78C-4964-A42F-BF3D0CCEF22D}">
      <dgm:prSet/>
      <dgm:spPr/>
      <dgm:t>
        <a:bodyPr/>
        <a:lstStyle/>
        <a:p>
          <a:endParaRPr lang="en-US"/>
        </a:p>
      </dgm:t>
    </dgm:pt>
    <dgm:pt modelId="{EE271244-3051-4165-A254-2AEE6F1DB068}">
      <dgm:prSet/>
      <dgm:spPr/>
      <dgm:t>
        <a:bodyPr/>
        <a:lstStyle/>
        <a:p>
          <a:pPr>
            <a:lnSpc>
              <a:spcPct val="100000"/>
            </a:lnSpc>
          </a:pPr>
          <a:r>
            <a:rPr lang="en-US"/>
            <a:t>By combining </a:t>
          </a:r>
          <a:r>
            <a:rPr lang="en-US" b="1"/>
            <a:t>FastAPI</a:t>
          </a:r>
          <a:r>
            <a:rPr lang="en-US"/>
            <a:t>, </a:t>
          </a:r>
          <a:r>
            <a:rPr lang="en-US" b="1"/>
            <a:t>Gradio</a:t>
          </a:r>
          <a:r>
            <a:rPr lang="en-US"/>
            <a:t>, and a </a:t>
          </a:r>
          <a:r>
            <a:rPr lang="en-US" b="1"/>
            <a:t>locally hosted Mistral model using Ollama</a:t>
          </a:r>
          <a:r>
            <a:rPr lang="en-US"/>
            <a:t>, I successfully designed and implemented an end-to-end solution that transforms unstructured dialogue into a structured JSON format required for Form 1003, complete with confidence scoring and error handling.</a:t>
          </a:r>
        </a:p>
      </dgm:t>
    </dgm:pt>
    <dgm:pt modelId="{2DB83DA5-EB99-480D-9F1F-67A0B6F47942}" type="parTrans" cxnId="{114EF4EB-C86E-4B77-A1DA-EB37252EA511}">
      <dgm:prSet/>
      <dgm:spPr/>
      <dgm:t>
        <a:bodyPr/>
        <a:lstStyle/>
        <a:p>
          <a:endParaRPr lang="en-US"/>
        </a:p>
      </dgm:t>
    </dgm:pt>
    <dgm:pt modelId="{36FE83D9-3180-401E-93ED-0B9FAB84A3F2}" type="sibTrans" cxnId="{114EF4EB-C86E-4B77-A1DA-EB37252EA511}">
      <dgm:prSet/>
      <dgm:spPr/>
      <dgm:t>
        <a:bodyPr/>
        <a:lstStyle/>
        <a:p>
          <a:endParaRPr lang="en-US"/>
        </a:p>
      </dgm:t>
    </dgm:pt>
    <dgm:pt modelId="{142F0718-618E-4D55-AB49-F63EE4FC0BAC}">
      <dgm:prSet/>
      <dgm:spPr/>
      <dgm:t>
        <a:bodyPr/>
        <a:lstStyle/>
        <a:p>
          <a:pPr>
            <a:lnSpc>
              <a:spcPct val="100000"/>
            </a:lnSpc>
          </a:pPr>
          <a:r>
            <a:rPr lang="en-US"/>
            <a:t>Throughout this process, I refined my expertise in prompt engineering to control large language model outputs, learned to handle JSON parsing and validation challenges, and addressed real-world issues like model latency and edge cases in natural conversation.</a:t>
          </a:r>
        </a:p>
      </dgm:t>
    </dgm:pt>
    <dgm:pt modelId="{5A5D0DB4-C85A-4CBD-97D7-296371EC4C1B}" type="parTrans" cxnId="{C60A85AD-23E3-412B-BACB-887AB34DB564}">
      <dgm:prSet/>
      <dgm:spPr/>
      <dgm:t>
        <a:bodyPr/>
        <a:lstStyle/>
        <a:p>
          <a:endParaRPr lang="en-US"/>
        </a:p>
      </dgm:t>
    </dgm:pt>
    <dgm:pt modelId="{013022A3-985F-4CAE-901A-C8805C49AF8F}" type="sibTrans" cxnId="{C60A85AD-23E3-412B-BACB-887AB34DB564}">
      <dgm:prSet/>
      <dgm:spPr/>
      <dgm:t>
        <a:bodyPr/>
        <a:lstStyle/>
        <a:p>
          <a:endParaRPr lang="en-US"/>
        </a:p>
      </dgm:t>
    </dgm:pt>
    <dgm:pt modelId="{926E8C67-E029-4CB2-96DE-A19FE3284660}">
      <dgm:prSet/>
      <dgm:spPr/>
      <dgm:t>
        <a:bodyPr/>
        <a:lstStyle/>
        <a:p>
          <a:pPr>
            <a:lnSpc>
              <a:spcPct val="100000"/>
            </a:lnSpc>
          </a:pPr>
          <a:r>
            <a:rPr lang="en-US"/>
            <a:t>I thoroughly enjoyed working on this project, as it allowed me to not only deepen my technical knowledge but also apply it to a meaningful use case with practical applications in the mortgage industry.</a:t>
          </a:r>
        </a:p>
      </dgm:t>
    </dgm:pt>
    <dgm:pt modelId="{974EA302-1EA7-474A-B392-C6DA5CFD2AEA}" type="parTrans" cxnId="{9903B69D-A1DE-450E-9A15-F7748AA42D2C}">
      <dgm:prSet/>
      <dgm:spPr/>
      <dgm:t>
        <a:bodyPr/>
        <a:lstStyle/>
        <a:p>
          <a:endParaRPr lang="en-US"/>
        </a:p>
      </dgm:t>
    </dgm:pt>
    <dgm:pt modelId="{65AB5CCA-A69C-4A4E-8538-BD0691A5BFFB}" type="sibTrans" cxnId="{9903B69D-A1DE-450E-9A15-F7748AA42D2C}">
      <dgm:prSet/>
      <dgm:spPr/>
      <dgm:t>
        <a:bodyPr/>
        <a:lstStyle/>
        <a:p>
          <a:endParaRPr lang="en-US"/>
        </a:p>
      </dgm:t>
    </dgm:pt>
    <dgm:pt modelId="{47857E41-F380-4F2A-AB08-DE92547E2B8F}">
      <dgm:prSet/>
      <dgm:spPr/>
      <dgm:t>
        <a:bodyPr/>
        <a:lstStyle/>
        <a:p>
          <a:pPr>
            <a:lnSpc>
              <a:spcPct val="100000"/>
            </a:lnSpc>
          </a:pPr>
          <a:r>
            <a:rPr lang="en-US"/>
            <a:t>While the system achieves its core goals, I’m enthusiastic about continuing to improve its performance, scalability, and accuracy in the future—whether through optimizing model selection, implementing GPU acceleration, or enhancing the user interface and features.</a:t>
          </a:r>
        </a:p>
      </dgm:t>
    </dgm:pt>
    <dgm:pt modelId="{5A190BFA-F4E9-44E4-9AAD-649028A64624}" type="parTrans" cxnId="{BCA7812A-48C3-492D-90CE-E5DA7FAF3914}">
      <dgm:prSet/>
      <dgm:spPr/>
      <dgm:t>
        <a:bodyPr/>
        <a:lstStyle/>
        <a:p>
          <a:endParaRPr lang="en-US"/>
        </a:p>
      </dgm:t>
    </dgm:pt>
    <dgm:pt modelId="{53305107-AEA5-4924-95BF-419D8D8FD3D8}" type="sibTrans" cxnId="{BCA7812A-48C3-492D-90CE-E5DA7FAF3914}">
      <dgm:prSet/>
      <dgm:spPr/>
      <dgm:t>
        <a:bodyPr/>
        <a:lstStyle/>
        <a:p>
          <a:endParaRPr lang="en-US"/>
        </a:p>
      </dgm:t>
    </dgm:pt>
    <dgm:pt modelId="{31958ABC-D22A-40A9-A2DC-04F54DFA51E7}">
      <dgm:prSet/>
      <dgm:spPr/>
      <dgm:t>
        <a:bodyPr/>
        <a:lstStyle/>
        <a:p>
          <a:pPr>
            <a:lnSpc>
              <a:spcPct val="100000"/>
            </a:lnSpc>
          </a:pPr>
          <a:r>
            <a:rPr lang="en-US"/>
            <a:t>This project reflects my commitment to continuous improvement, innovation, and a passion for building AI-powered solutions that bridge the gap between unstructured human input and structured data processing.</a:t>
          </a:r>
        </a:p>
      </dgm:t>
    </dgm:pt>
    <dgm:pt modelId="{C9407C4C-2CDF-42C1-BA04-EBAB960D1C9C}" type="parTrans" cxnId="{36097998-5664-41E4-BF5D-AA3414858EB0}">
      <dgm:prSet/>
      <dgm:spPr/>
      <dgm:t>
        <a:bodyPr/>
        <a:lstStyle/>
        <a:p>
          <a:endParaRPr lang="en-US"/>
        </a:p>
      </dgm:t>
    </dgm:pt>
    <dgm:pt modelId="{FDAE4945-CDA7-43C0-A6C5-F71061A2FC32}" type="sibTrans" cxnId="{36097998-5664-41E4-BF5D-AA3414858EB0}">
      <dgm:prSet/>
      <dgm:spPr/>
      <dgm:t>
        <a:bodyPr/>
        <a:lstStyle/>
        <a:p>
          <a:endParaRPr lang="en-US"/>
        </a:p>
      </dgm:t>
    </dgm:pt>
    <dgm:pt modelId="{C347855F-94AB-4F59-A888-6BA972C73492}" type="pres">
      <dgm:prSet presAssocID="{964CB20C-8BA0-4D62-9E0D-E77AD67FA9A4}" presName="root" presStyleCnt="0">
        <dgm:presLayoutVars>
          <dgm:dir/>
          <dgm:resizeHandles val="exact"/>
        </dgm:presLayoutVars>
      </dgm:prSet>
      <dgm:spPr/>
    </dgm:pt>
    <dgm:pt modelId="{859B955C-2960-4457-8123-519BB46BFDF0}" type="pres">
      <dgm:prSet presAssocID="{77252844-4080-46F4-8ED6-F64B191F044E}" presName="compNode" presStyleCnt="0"/>
      <dgm:spPr/>
    </dgm:pt>
    <dgm:pt modelId="{CA9B20A3-8071-4807-81B1-76FEF4F67761}" type="pres">
      <dgm:prSet presAssocID="{77252844-4080-46F4-8ED6-F64B191F044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2EC2C40-8A3C-42DF-86FD-D2C36F348F12}" type="pres">
      <dgm:prSet presAssocID="{77252844-4080-46F4-8ED6-F64B191F044E}" presName="spaceRect" presStyleCnt="0"/>
      <dgm:spPr/>
    </dgm:pt>
    <dgm:pt modelId="{51FFFD48-0B9F-435B-81C4-35BC48C25A3E}" type="pres">
      <dgm:prSet presAssocID="{77252844-4080-46F4-8ED6-F64B191F044E}" presName="textRect" presStyleLbl="revTx" presStyleIdx="0" presStyleCnt="6">
        <dgm:presLayoutVars>
          <dgm:chMax val="1"/>
          <dgm:chPref val="1"/>
        </dgm:presLayoutVars>
      </dgm:prSet>
      <dgm:spPr/>
    </dgm:pt>
    <dgm:pt modelId="{16E0F7F5-E754-456A-A1AD-32C5184CF264}" type="pres">
      <dgm:prSet presAssocID="{2BAFCBDF-C493-4A80-A146-EAA60BEE01FD}" presName="sibTrans" presStyleCnt="0"/>
      <dgm:spPr/>
    </dgm:pt>
    <dgm:pt modelId="{8F4908C4-7CC9-4D65-9D96-5F11404E62FD}" type="pres">
      <dgm:prSet presAssocID="{EE271244-3051-4165-A254-2AEE6F1DB068}" presName="compNode" presStyleCnt="0"/>
      <dgm:spPr/>
    </dgm:pt>
    <dgm:pt modelId="{2003FC24-03EF-433A-8576-DF037B46CC00}" type="pres">
      <dgm:prSet presAssocID="{EE271244-3051-4165-A254-2AEE6F1DB06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1BF8EF23-CD29-45F3-8F2D-4D7EEF1FD328}" type="pres">
      <dgm:prSet presAssocID="{EE271244-3051-4165-A254-2AEE6F1DB068}" presName="spaceRect" presStyleCnt="0"/>
      <dgm:spPr/>
    </dgm:pt>
    <dgm:pt modelId="{F7593287-E61A-4B64-A33D-924352629E6F}" type="pres">
      <dgm:prSet presAssocID="{EE271244-3051-4165-A254-2AEE6F1DB068}" presName="textRect" presStyleLbl="revTx" presStyleIdx="1" presStyleCnt="6">
        <dgm:presLayoutVars>
          <dgm:chMax val="1"/>
          <dgm:chPref val="1"/>
        </dgm:presLayoutVars>
      </dgm:prSet>
      <dgm:spPr/>
    </dgm:pt>
    <dgm:pt modelId="{B2F03968-9E81-4180-998D-66D7F9DC51ED}" type="pres">
      <dgm:prSet presAssocID="{36FE83D9-3180-401E-93ED-0B9FAB84A3F2}" presName="sibTrans" presStyleCnt="0"/>
      <dgm:spPr/>
    </dgm:pt>
    <dgm:pt modelId="{E9A3540C-60ED-4EF2-B548-F26C20BC088F}" type="pres">
      <dgm:prSet presAssocID="{142F0718-618E-4D55-AB49-F63EE4FC0BAC}" presName="compNode" presStyleCnt="0"/>
      <dgm:spPr/>
    </dgm:pt>
    <dgm:pt modelId="{B47E0A77-4C5A-4F7E-A8E2-67C9199281DB}" type="pres">
      <dgm:prSet presAssocID="{142F0718-618E-4D55-AB49-F63EE4FC0BA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E6750B40-5835-4B95-A62C-DC2418B86B5C}" type="pres">
      <dgm:prSet presAssocID="{142F0718-618E-4D55-AB49-F63EE4FC0BAC}" presName="spaceRect" presStyleCnt="0"/>
      <dgm:spPr/>
    </dgm:pt>
    <dgm:pt modelId="{0FA8700A-9651-4785-BACC-B241464197DD}" type="pres">
      <dgm:prSet presAssocID="{142F0718-618E-4D55-AB49-F63EE4FC0BAC}" presName="textRect" presStyleLbl="revTx" presStyleIdx="2" presStyleCnt="6">
        <dgm:presLayoutVars>
          <dgm:chMax val="1"/>
          <dgm:chPref val="1"/>
        </dgm:presLayoutVars>
      </dgm:prSet>
      <dgm:spPr/>
    </dgm:pt>
    <dgm:pt modelId="{141756B1-B003-46BB-ACF1-5E1F08028ECF}" type="pres">
      <dgm:prSet presAssocID="{013022A3-985F-4CAE-901A-C8805C49AF8F}" presName="sibTrans" presStyleCnt="0"/>
      <dgm:spPr/>
    </dgm:pt>
    <dgm:pt modelId="{E6C8B591-7D60-4D98-90B0-02774DC6D3D4}" type="pres">
      <dgm:prSet presAssocID="{926E8C67-E029-4CB2-96DE-A19FE3284660}" presName="compNode" presStyleCnt="0"/>
      <dgm:spPr/>
    </dgm:pt>
    <dgm:pt modelId="{51F48CB7-24A6-48DB-8279-D35F384B3B9A}" type="pres">
      <dgm:prSet presAssocID="{926E8C67-E029-4CB2-96DE-A19FE328466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assroom"/>
        </a:ext>
      </dgm:extLst>
    </dgm:pt>
    <dgm:pt modelId="{331ECE46-FA70-460A-8599-03EE0EF6581C}" type="pres">
      <dgm:prSet presAssocID="{926E8C67-E029-4CB2-96DE-A19FE3284660}" presName="spaceRect" presStyleCnt="0"/>
      <dgm:spPr/>
    </dgm:pt>
    <dgm:pt modelId="{A7C7A371-B4DC-4394-941F-5A7F762D4861}" type="pres">
      <dgm:prSet presAssocID="{926E8C67-E029-4CB2-96DE-A19FE3284660}" presName="textRect" presStyleLbl="revTx" presStyleIdx="3" presStyleCnt="6">
        <dgm:presLayoutVars>
          <dgm:chMax val="1"/>
          <dgm:chPref val="1"/>
        </dgm:presLayoutVars>
      </dgm:prSet>
      <dgm:spPr/>
    </dgm:pt>
    <dgm:pt modelId="{09FDB46D-7E5D-451F-9A5F-767190125500}" type="pres">
      <dgm:prSet presAssocID="{65AB5CCA-A69C-4A4E-8538-BD0691A5BFFB}" presName="sibTrans" presStyleCnt="0"/>
      <dgm:spPr/>
    </dgm:pt>
    <dgm:pt modelId="{C6FA1553-AF50-43AB-8F91-371E11FE7958}" type="pres">
      <dgm:prSet presAssocID="{47857E41-F380-4F2A-AB08-DE92547E2B8F}" presName="compNode" presStyleCnt="0"/>
      <dgm:spPr/>
    </dgm:pt>
    <dgm:pt modelId="{29F639B3-D4AE-429B-B8EA-A8E3D199E407}" type="pres">
      <dgm:prSet presAssocID="{47857E41-F380-4F2A-AB08-DE92547E2B8F}"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llseye"/>
        </a:ext>
      </dgm:extLst>
    </dgm:pt>
    <dgm:pt modelId="{CDF5733E-82E2-44EE-803C-6604D148CAAB}" type="pres">
      <dgm:prSet presAssocID="{47857E41-F380-4F2A-AB08-DE92547E2B8F}" presName="spaceRect" presStyleCnt="0"/>
      <dgm:spPr/>
    </dgm:pt>
    <dgm:pt modelId="{28832EAE-9AA6-4B1F-A5A1-20C83E8C38C3}" type="pres">
      <dgm:prSet presAssocID="{47857E41-F380-4F2A-AB08-DE92547E2B8F}" presName="textRect" presStyleLbl="revTx" presStyleIdx="4" presStyleCnt="6">
        <dgm:presLayoutVars>
          <dgm:chMax val="1"/>
          <dgm:chPref val="1"/>
        </dgm:presLayoutVars>
      </dgm:prSet>
      <dgm:spPr/>
    </dgm:pt>
    <dgm:pt modelId="{7E0821A5-7D91-4791-A1C5-579ABF4C46CD}" type="pres">
      <dgm:prSet presAssocID="{53305107-AEA5-4924-95BF-419D8D8FD3D8}" presName="sibTrans" presStyleCnt="0"/>
      <dgm:spPr/>
    </dgm:pt>
    <dgm:pt modelId="{8F8EE405-3177-49D1-9EBD-A5B69994E63E}" type="pres">
      <dgm:prSet presAssocID="{31958ABC-D22A-40A9-A2DC-04F54DFA51E7}" presName="compNode" presStyleCnt="0"/>
      <dgm:spPr/>
    </dgm:pt>
    <dgm:pt modelId="{705ED88E-A972-474C-BDE1-4402EE40FA39}" type="pres">
      <dgm:prSet presAssocID="{31958ABC-D22A-40A9-A2DC-04F54DFA51E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 Bulb and Gear"/>
        </a:ext>
      </dgm:extLst>
    </dgm:pt>
    <dgm:pt modelId="{1B4E781B-35E0-4E82-AF83-7925F1F231C3}" type="pres">
      <dgm:prSet presAssocID="{31958ABC-D22A-40A9-A2DC-04F54DFA51E7}" presName="spaceRect" presStyleCnt="0"/>
      <dgm:spPr/>
    </dgm:pt>
    <dgm:pt modelId="{3C2157A4-A5F1-43B8-A453-20D85657A581}" type="pres">
      <dgm:prSet presAssocID="{31958ABC-D22A-40A9-A2DC-04F54DFA51E7}" presName="textRect" presStyleLbl="revTx" presStyleIdx="5" presStyleCnt="6">
        <dgm:presLayoutVars>
          <dgm:chMax val="1"/>
          <dgm:chPref val="1"/>
        </dgm:presLayoutVars>
      </dgm:prSet>
      <dgm:spPr/>
    </dgm:pt>
  </dgm:ptLst>
  <dgm:cxnLst>
    <dgm:cxn modelId="{5D634310-58B5-4689-BE86-97CF3BD29175}" type="presOf" srcId="{47857E41-F380-4F2A-AB08-DE92547E2B8F}" destId="{28832EAE-9AA6-4B1F-A5A1-20C83E8C38C3}" srcOrd="0" destOrd="0" presId="urn:microsoft.com/office/officeart/2018/2/layout/IconLabelList"/>
    <dgm:cxn modelId="{BCA7812A-48C3-492D-90CE-E5DA7FAF3914}" srcId="{964CB20C-8BA0-4D62-9E0D-E77AD67FA9A4}" destId="{47857E41-F380-4F2A-AB08-DE92547E2B8F}" srcOrd="4" destOrd="0" parTransId="{5A190BFA-F4E9-44E4-9AAD-649028A64624}" sibTransId="{53305107-AEA5-4924-95BF-419D8D8FD3D8}"/>
    <dgm:cxn modelId="{47954F38-6674-475A-ACCC-996923105117}" type="presOf" srcId="{77252844-4080-46F4-8ED6-F64B191F044E}" destId="{51FFFD48-0B9F-435B-81C4-35BC48C25A3E}" srcOrd="0" destOrd="0" presId="urn:microsoft.com/office/officeart/2018/2/layout/IconLabelList"/>
    <dgm:cxn modelId="{5B11A85D-6087-4A4E-806C-3FE9004B36B4}" type="presOf" srcId="{964CB20C-8BA0-4D62-9E0D-E77AD67FA9A4}" destId="{C347855F-94AB-4F59-A888-6BA972C73492}" srcOrd="0" destOrd="0" presId="urn:microsoft.com/office/officeart/2018/2/layout/IconLabelList"/>
    <dgm:cxn modelId="{C982FD43-AB26-42A6-BD55-9D4E7BDD2A58}" type="presOf" srcId="{142F0718-618E-4D55-AB49-F63EE4FC0BAC}" destId="{0FA8700A-9651-4785-BACC-B241464197DD}" srcOrd="0" destOrd="0" presId="urn:microsoft.com/office/officeart/2018/2/layout/IconLabelList"/>
    <dgm:cxn modelId="{36097998-5664-41E4-BF5D-AA3414858EB0}" srcId="{964CB20C-8BA0-4D62-9E0D-E77AD67FA9A4}" destId="{31958ABC-D22A-40A9-A2DC-04F54DFA51E7}" srcOrd="5" destOrd="0" parTransId="{C9407C4C-2CDF-42C1-BA04-EBAB960D1C9C}" sibTransId="{FDAE4945-CDA7-43C0-A6C5-F71061A2FC32}"/>
    <dgm:cxn modelId="{9903B69D-A1DE-450E-9A15-F7748AA42D2C}" srcId="{964CB20C-8BA0-4D62-9E0D-E77AD67FA9A4}" destId="{926E8C67-E029-4CB2-96DE-A19FE3284660}" srcOrd="3" destOrd="0" parTransId="{974EA302-1EA7-474A-B392-C6DA5CFD2AEA}" sibTransId="{65AB5CCA-A69C-4A4E-8538-BD0691A5BFFB}"/>
    <dgm:cxn modelId="{75CBB89D-C6CE-488B-87F7-BCEF3E025058}" type="presOf" srcId="{926E8C67-E029-4CB2-96DE-A19FE3284660}" destId="{A7C7A371-B4DC-4394-941F-5A7F762D4861}" srcOrd="0" destOrd="0" presId="urn:microsoft.com/office/officeart/2018/2/layout/IconLabelList"/>
    <dgm:cxn modelId="{C60A85AD-23E3-412B-BACB-887AB34DB564}" srcId="{964CB20C-8BA0-4D62-9E0D-E77AD67FA9A4}" destId="{142F0718-618E-4D55-AB49-F63EE4FC0BAC}" srcOrd="2" destOrd="0" parTransId="{5A5D0DB4-C85A-4CBD-97D7-296371EC4C1B}" sibTransId="{013022A3-985F-4CAE-901A-C8805C49AF8F}"/>
    <dgm:cxn modelId="{28B9EAC8-F78C-4964-A42F-BF3D0CCEF22D}" srcId="{964CB20C-8BA0-4D62-9E0D-E77AD67FA9A4}" destId="{77252844-4080-46F4-8ED6-F64B191F044E}" srcOrd="0" destOrd="0" parTransId="{BA78E1E5-3AFF-496E-9A93-6E7AC314AA2D}" sibTransId="{2BAFCBDF-C493-4A80-A146-EAA60BEE01FD}"/>
    <dgm:cxn modelId="{08AFEAE4-7258-4234-8BC8-3E6A7B3B5DBC}" type="presOf" srcId="{31958ABC-D22A-40A9-A2DC-04F54DFA51E7}" destId="{3C2157A4-A5F1-43B8-A453-20D85657A581}" srcOrd="0" destOrd="0" presId="urn:microsoft.com/office/officeart/2018/2/layout/IconLabelList"/>
    <dgm:cxn modelId="{33B823E7-02DE-43C4-8D6E-4E11E1C277BB}" type="presOf" srcId="{EE271244-3051-4165-A254-2AEE6F1DB068}" destId="{F7593287-E61A-4B64-A33D-924352629E6F}" srcOrd="0" destOrd="0" presId="urn:microsoft.com/office/officeart/2018/2/layout/IconLabelList"/>
    <dgm:cxn modelId="{114EF4EB-C86E-4B77-A1DA-EB37252EA511}" srcId="{964CB20C-8BA0-4D62-9E0D-E77AD67FA9A4}" destId="{EE271244-3051-4165-A254-2AEE6F1DB068}" srcOrd="1" destOrd="0" parTransId="{2DB83DA5-EB99-480D-9F1F-67A0B6F47942}" sibTransId="{36FE83D9-3180-401E-93ED-0B9FAB84A3F2}"/>
    <dgm:cxn modelId="{F219E765-FFA5-4C25-BD68-2C557E4C4831}" type="presParOf" srcId="{C347855F-94AB-4F59-A888-6BA972C73492}" destId="{859B955C-2960-4457-8123-519BB46BFDF0}" srcOrd="0" destOrd="0" presId="urn:microsoft.com/office/officeart/2018/2/layout/IconLabelList"/>
    <dgm:cxn modelId="{7801F089-0A1B-4995-8C68-24DE5E79FAB0}" type="presParOf" srcId="{859B955C-2960-4457-8123-519BB46BFDF0}" destId="{CA9B20A3-8071-4807-81B1-76FEF4F67761}" srcOrd="0" destOrd="0" presId="urn:microsoft.com/office/officeart/2018/2/layout/IconLabelList"/>
    <dgm:cxn modelId="{6C4B5996-1A72-479A-9F8D-AC7D85B32A3B}" type="presParOf" srcId="{859B955C-2960-4457-8123-519BB46BFDF0}" destId="{12EC2C40-8A3C-42DF-86FD-D2C36F348F12}" srcOrd="1" destOrd="0" presId="urn:microsoft.com/office/officeart/2018/2/layout/IconLabelList"/>
    <dgm:cxn modelId="{283E4079-6CB1-45AA-993B-C357C35CDCB3}" type="presParOf" srcId="{859B955C-2960-4457-8123-519BB46BFDF0}" destId="{51FFFD48-0B9F-435B-81C4-35BC48C25A3E}" srcOrd="2" destOrd="0" presId="urn:microsoft.com/office/officeart/2018/2/layout/IconLabelList"/>
    <dgm:cxn modelId="{30340309-9C9D-469B-AEEC-5FFE26DE276A}" type="presParOf" srcId="{C347855F-94AB-4F59-A888-6BA972C73492}" destId="{16E0F7F5-E754-456A-A1AD-32C5184CF264}" srcOrd="1" destOrd="0" presId="urn:microsoft.com/office/officeart/2018/2/layout/IconLabelList"/>
    <dgm:cxn modelId="{84ADBE73-2712-4D35-8604-BD8EA4B53314}" type="presParOf" srcId="{C347855F-94AB-4F59-A888-6BA972C73492}" destId="{8F4908C4-7CC9-4D65-9D96-5F11404E62FD}" srcOrd="2" destOrd="0" presId="urn:microsoft.com/office/officeart/2018/2/layout/IconLabelList"/>
    <dgm:cxn modelId="{8C07B9BB-127C-4B15-9667-3E86499C4C77}" type="presParOf" srcId="{8F4908C4-7CC9-4D65-9D96-5F11404E62FD}" destId="{2003FC24-03EF-433A-8576-DF037B46CC00}" srcOrd="0" destOrd="0" presId="urn:microsoft.com/office/officeart/2018/2/layout/IconLabelList"/>
    <dgm:cxn modelId="{0A92C564-9A73-46AE-A749-1A549C9E278A}" type="presParOf" srcId="{8F4908C4-7CC9-4D65-9D96-5F11404E62FD}" destId="{1BF8EF23-CD29-45F3-8F2D-4D7EEF1FD328}" srcOrd="1" destOrd="0" presId="urn:microsoft.com/office/officeart/2018/2/layout/IconLabelList"/>
    <dgm:cxn modelId="{CACB4052-EE70-4002-9E20-F63145E719FE}" type="presParOf" srcId="{8F4908C4-7CC9-4D65-9D96-5F11404E62FD}" destId="{F7593287-E61A-4B64-A33D-924352629E6F}" srcOrd="2" destOrd="0" presId="urn:microsoft.com/office/officeart/2018/2/layout/IconLabelList"/>
    <dgm:cxn modelId="{BDAAA781-E221-40CD-B797-23C550B90D31}" type="presParOf" srcId="{C347855F-94AB-4F59-A888-6BA972C73492}" destId="{B2F03968-9E81-4180-998D-66D7F9DC51ED}" srcOrd="3" destOrd="0" presId="urn:microsoft.com/office/officeart/2018/2/layout/IconLabelList"/>
    <dgm:cxn modelId="{D43E3FEB-5479-411A-A7F1-4F62AB7D2F0E}" type="presParOf" srcId="{C347855F-94AB-4F59-A888-6BA972C73492}" destId="{E9A3540C-60ED-4EF2-B548-F26C20BC088F}" srcOrd="4" destOrd="0" presId="urn:microsoft.com/office/officeart/2018/2/layout/IconLabelList"/>
    <dgm:cxn modelId="{A82C6F87-F955-4D50-B182-6C144FA68AD2}" type="presParOf" srcId="{E9A3540C-60ED-4EF2-B548-F26C20BC088F}" destId="{B47E0A77-4C5A-4F7E-A8E2-67C9199281DB}" srcOrd="0" destOrd="0" presId="urn:microsoft.com/office/officeart/2018/2/layout/IconLabelList"/>
    <dgm:cxn modelId="{F870F24B-0387-4F42-909F-E6F2E362C89B}" type="presParOf" srcId="{E9A3540C-60ED-4EF2-B548-F26C20BC088F}" destId="{E6750B40-5835-4B95-A62C-DC2418B86B5C}" srcOrd="1" destOrd="0" presId="urn:microsoft.com/office/officeart/2018/2/layout/IconLabelList"/>
    <dgm:cxn modelId="{B9D7A07E-E939-4D47-927C-F10D78141F9E}" type="presParOf" srcId="{E9A3540C-60ED-4EF2-B548-F26C20BC088F}" destId="{0FA8700A-9651-4785-BACC-B241464197DD}" srcOrd="2" destOrd="0" presId="urn:microsoft.com/office/officeart/2018/2/layout/IconLabelList"/>
    <dgm:cxn modelId="{F1F0BBBF-03E4-436C-8565-E9AB487EC923}" type="presParOf" srcId="{C347855F-94AB-4F59-A888-6BA972C73492}" destId="{141756B1-B003-46BB-ACF1-5E1F08028ECF}" srcOrd="5" destOrd="0" presId="urn:microsoft.com/office/officeart/2018/2/layout/IconLabelList"/>
    <dgm:cxn modelId="{A53E928D-6470-43D3-AB3B-B99AF885E16A}" type="presParOf" srcId="{C347855F-94AB-4F59-A888-6BA972C73492}" destId="{E6C8B591-7D60-4D98-90B0-02774DC6D3D4}" srcOrd="6" destOrd="0" presId="urn:microsoft.com/office/officeart/2018/2/layout/IconLabelList"/>
    <dgm:cxn modelId="{F7FC4E3C-AC81-4BE0-B308-78EE12EB5682}" type="presParOf" srcId="{E6C8B591-7D60-4D98-90B0-02774DC6D3D4}" destId="{51F48CB7-24A6-48DB-8279-D35F384B3B9A}" srcOrd="0" destOrd="0" presId="urn:microsoft.com/office/officeart/2018/2/layout/IconLabelList"/>
    <dgm:cxn modelId="{EFD475E9-3284-4D4A-BAC3-2473BE3D0055}" type="presParOf" srcId="{E6C8B591-7D60-4D98-90B0-02774DC6D3D4}" destId="{331ECE46-FA70-460A-8599-03EE0EF6581C}" srcOrd="1" destOrd="0" presId="urn:microsoft.com/office/officeart/2018/2/layout/IconLabelList"/>
    <dgm:cxn modelId="{E03489E1-6186-4C50-B811-6C2527890701}" type="presParOf" srcId="{E6C8B591-7D60-4D98-90B0-02774DC6D3D4}" destId="{A7C7A371-B4DC-4394-941F-5A7F762D4861}" srcOrd="2" destOrd="0" presId="urn:microsoft.com/office/officeart/2018/2/layout/IconLabelList"/>
    <dgm:cxn modelId="{603606FE-FB43-4018-8CA8-1539A93E2D76}" type="presParOf" srcId="{C347855F-94AB-4F59-A888-6BA972C73492}" destId="{09FDB46D-7E5D-451F-9A5F-767190125500}" srcOrd="7" destOrd="0" presId="urn:microsoft.com/office/officeart/2018/2/layout/IconLabelList"/>
    <dgm:cxn modelId="{00F7EEF2-D2FE-4B8E-BA26-C2EDE08F351A}" type="presParOf" srcId="{C347855F-94AB-4F59-A888-6BA972C73492}" destId="{C6FA1553-AF50-43AB-8F91-371E11FE7958}" srcOrd="8" destOrd="0" presId="urn:microsoft.com/office/officeart/2018/2/layout/IconLabelList"/>
    <dgm:cxn modelId="{0B01DE20-3224-49F0-B607-37DDB600E305}" type="presParOf" srcId="{C6FA1553-AF50-43AB-8F91-371E11FE7958}" destId="{29F639B3-D4AE-429B-B8EA-A8E3D199E407}" srcOrd="0" destOrd="0" presId="urn:microsoft.com/office/officeart/2018/2/layout/IconLabelList"/>
    <dgm:cxn modelId="{6BFBE2BB-1126-4F36-A99B-60B236474AEA}" type="presParOf" srcId="{C6FA1553-AF50-43AB-8F91-371E11FE7958}" destId="{CDF5733E-82E2-44EE-803C-6604D148CAAB}" srcOrd="1" destOrd="0" presId="urn:microsoft.com/office/officeart/2018/2/layout/IconLabelList"/>
    <dgm:cxn modelId="{02BEA017-2713-443D-9828-E63992841D44}" type="presParOf" srcId="{C6FA1553-AF50-43AB-8F91-371E11FE7958}" destId="{28832EAE-9AA6-4B1F-A5A1-20C83E8C38C3}" srcOrd="2" destOrd="0" presId="urn:microsoft.com/office/officeart/2018/2/layout/IconLabelList"/>
    <dgm:cxn modelId="{3F979D26-F905-48F6-B1E0-7E15D2AC0940}" type="presParOf" srcId="{C347855F-94AB-4F59-A888-6BA972C73492}" destId="{7E0821A5-7D91-4791-A1C5-579ABF4C46CD}" srcOrd="9" destOrd="0" presId="urn:microsoft.com/office/officeart/2018/2/layout/IconLabelList"/>
    <dgm:cxn modelId="{FFAD84E9-FE54-4CAD-B068-FFD47C07F97E}" type="presParOf" srcId="{C347855F-94AB-4F59-A888-6BA972C73492}" destId="{8F8EE405-3177-49D1-9EBD-A5B69994E63E}" srcOrd="10" destOrd="0" presId="urn:microsoft.com/office/officeart/2018/2/layout/IconLabelList"/>
    <dgm:cxn modelId="{3D5AFD6E-AA08-49CB-8691-D72C2050C558}" type="presParOf" srcId="{8F8EE405-3177-49D1-9EBD-A5B69994E63E}" destId="{705ED88E-A972-474C-BDE1-4402EE40FA39}" srcOrd="0" destOrd="0" presId="urn:microsoft.com/office/officeart/2018/2/layout/IconLabelList"/>
    <dgm:cxn modelId="{5E741712-6981-4C43-81C4-B60432D03DC7}" type="presParOf" srcId="{8F8EE405-3177-49D1-9EBD-A5B69994E63E}" destId="{1B4E781B-35E0-4E82-AF83-7925F1F231C3}" srcOrd="1" destOrd="0" presId="urn:microsoft.com/office/officeart/2018/2/layout/IconLabelList"/>
    <dgm:cxn modelId="{C0D606BC-36DD-4F8D-B0B6-78F487705508}" type="presParOf" srcId="{8F8EE405-3177-49D1-9EBD-A5B69994E63E}" destId="{3C2157A4-A5F1-43B8-A453-20D85657A58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B20A3-8071-4807-81B1-76FEF4F67761}">
      <dsp:nvSpPr>
        <dsp:cNvPr id="0" name=""/>
        <dsp:cNvSpPr/>
      </dsp:nvSpPr>
      <dsp:spPr>
        <a:xfrm>
          <a:off x="431403" y="918912"/>
          <a:ext cx="699257" cy="699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FFFD48-0B9F-435B-81C4-35BC48C25A3E}">
      <dsp:nvSpPr>
        <dsp:cNvPr id="0" name=""/>
        <dsp:cNvSpPr/>
      </dsp:nvSpPr>
      <dsp:spPr>
        <a:xfrm>
          <a:off x="4079"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project has been a rewarding opportunity to apply my existing skills in AI integration, API development, and prompt engineering while tackling the challenge of extracting structured data from mortgage application call transcripts.</a:t>
          </a:r>
        </a:p>
      </dsp:txBody>
      <dsp:txXfrm>
        <a:off x="4079" y="2017531"/>
        <a:ext cx="1553906" cy="1562404"/>
      </dsp:txXfrm>
    </dsp:sp>
    <dsp:sp modelId="{2003FC24-03EF-433A-8576-DF037B46CC00}">
      <dsp:nvSpPr>
        <dsp:cNvPr id="0" name=""/>
        <dsp:cNvSpPr/>
      </dsp:nvSpPr>
      <dsp:spPr>
        <a:xfrm>
          <a:off x="2257243" y="918912"/>
          <a:ext cx="699257" cy="699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593287-E61A-4B64-A33D-924352629E6F}">
      <dsp:nvSpPr>
        <dsp:cNvPr id="0" name=""/>
        <dsp:cNvSpPr/>
      </dsp:nvSpPr>
      <dsp:spPr>
        <a:xfrm>
          <a:off x="1829919"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By combining </a:t>
          </a:r>
          <a:r>
            <a:rPr lang="en-US" sz="1100" b="1" kern="1200"/>
            <a:t>FastAPI</a:t>
          </a:r>
          <a:r>
            <a:rPr lang="en-US" sz="1100" kern="1200"/>
            <a:t>, </a:t>
          </a:r>
          <a:r>
            <a:rPr lang="en-US" sz="1100" b="1" kern="1200"/>
            <a:t>Gradio</a:t>
          </a:r>
          <a:r>
            <a:rPr lang="en-US" sz="1100" kern="1200"/>
            <a:t>, and a </a:t>
          </a:r>
          <a:r>
            <a:rPr lang="en-US" sz="1100" b="1" kern="1200"/>
            <a:t>locally hosted Mistral model using Ollama</a:t>
          </a:r>
          <a:r>
            <a:rPr lang="en-US" sz="1100" kern="1200"/>
            <a:t>, I successfully designed and implemented an end-to-end solution that transforms unstructured dialogue into a structured JSON format required for Form 1003, complete with confidence scoring and error handling.</a:t>
          </a:r>
        </a:p>
      </dsp:txBody>
      <dsp:txXfrm>
        <a:off x="1829919" y="2017531"/>
        <a:ext cx="1553906" cy="1562404"/>
      </dsp:txXfrm>
    </dsp:sp>
    <dsp:sp modelId="{B47E0A77-4C5A-4F7E-A8E2-67C9199281DB}">
      <dsp:nvSpPr>
        <dsp:cNvPr id="0" name=""/>
        <dsp:cNvSpPr/>
      </dsp:nvSpPr>
      <dsp:spPr>
        <a:xfrm>
          <a:off x="4083083" y="918912"/>
          <a:ext cx="699257" cy="699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A8700A-9651-4785-BACC-B241464197DD}">
      <dsp:nvSpPr>
        <dsp:cNvPr id="0" name=""/>
        <dsp:cNvSpPr/>
      </dsp:nvSpPr>
      <dsp:spPr>
        <a:xfrm>
          <a:off x="3655759"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Throughout this process, I refined my expertise in prompt engineering to control large language model outputs, learned to handle JSON parsing and validation challenges, and addressed real-world issues like model latency and edge cases in natural conversation.</a:t>
          </a:r>
        </a:p>
      </dsp:txBody>
      <dsp:txXfrm>
        <a:off x="3655759" y="2017531"/>
        <a:ext cx="1553906" cy="1562404"/>
      </dsp:txXfrm>
    </dsp:sp>
    <dsp:sp modelId="{51F48CB7-24A6-48DB-8279-D35F384B3B9A}">
      <dsp:nvSpPr>
        <dsp:cNvPr id="0" name=""/>
        <dsp:cNvSpPr/>
      </dsp:nvSpPr>
      <dsp:spPr>
        <a:xfrm>
          <a:off x="5908923" y="918912"/>
          <a:ext cx="699257" cy="699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C7A371-B4DC-4394-941F-5A7F762D4861}">
      <dsp:nvSpPr>
        <dsp:cNvPr id="0" name=""/>
        <dsp:cNvSpPr/>
      </dsp:nvSpPr>
      <dsp:spPr>
        <a:xfrm>
          <a:off x="5481599"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 thoroughly enjoyed working on this project, as it allowed me to not only deepen my technical knowledge but also apply it to a meaningful use case with practical applications in the mortgage industry.</a:t>
          </a:r>
        </a:p>
      </dsp:txBody>
      <dsp:txXfrm>
        <a:off x="5481599" y="2017531"/>
        <a:ext cx="1553906" cy="1562404"/>
      </dsp:txXfrm>
    </dsp:sp>
    <dsp:sp modelId="{29F639B3-D4AE-429B-B8EA-A8E3D199E407}">
      <dsp:nvSpPr>
        <dsp:cNvPr id="0" name=""/>
        <dsp:cNvSpPr/>
      </dsp:nvSpPr>
      <dsp:spPr>
        <a:xfrm>
          <a:off x="7734763" y="918912"/>
          <a:ext cx="699257" cy="699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832EAE-9AA6-4B1F-A5A1-20C83E8C38C3}">
      <dsp:nvSpPr>
        <dsp:cNvPr id="0" name=""/>
        <dsp:cNvSpPr/>
      </dsp:nvSpPr>
      <dsp:spPr>
        <a:xfrm>
          <a:off x="7307439"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While the system achieves its core goals, I’m enthusiastic about continuing to improve its performance, scalability, and accuracy in the future—whether through optimizing model selection, implementing GPU acceleration, or enhancing the user interface and features.</a:t>
          </a:r>
        </a:p>
      </dsp:txBody>
      <dsp:txXfrm>
        <a:off x="7307439" y="2017531"/>
        <a:ext cx="1553906" cy="1562404"/>
      </dsp:txXfrm>
    </dsp:sp>
    <dsp:sp modelId="{705ED88E-A972-474C-BDE1-4402EE40FA39}">
      <dsp:nvSpPr>
        <dsp:cNvPr id="0" name=""/>
        <dsp:cNvSpPr/>
      </dsp:nvSpPr>
      <dsp:spPr>
        <a:xfrm>
          <a:off x="9560603" y="918912"/>
          <a:ext cx="699257" cy="6992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157A4-A5F1-43B8-A453-20D85657A581}">
      <dsp:nvSpPr>
        <dsp:cNvPr id="0" name=""/>
        <dsp:cNvSpPr/>
      </dsp:nvSpPr>
      <dsp:spPr>
        <a:xfrm>
          <a:off x="9133278" y="2017531"/>
          <a:ext cx="1553906" cy="1562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This project reflects my commitment to continuous improvement, innovation, and a passion for building AI-powered solutions that bridge the gap between unstructured human input and structured data processing.</a:t>
          </a:r>
        </a:p>
      </dsp:txBody>
      <dsp:txXfrm>
        <a:off x="9133278" y="2017531"/>
        <a:ext cx="1553906" cy="156240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5/4/2025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77580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5/4/2025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60130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5/4/2025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2837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5/4/2025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000933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5/4/2025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41048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5/4/2025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4249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5/4/2025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14418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5/4/2025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13379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5/4/2025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934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5/4/2025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8380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5/4/2025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48118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5/4/2025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142997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CB65D0-496F-4797-A015-C85839E35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idsection of a person holding a miniature house">
            <a:extLst>
              <a:ext uri="{FF2B5EF4-FFF2-40B4-BE49-F238E27FC236}">
                <a16:creationId xmlns:a16="http://schemas.microsoft.com/office/drawing/2014/main" id="{4ECDE975-6A31-8084-842D-CC39F6B9CA5E}"/>
              </a:ext>
            </a:extLst>
          </p:cNvPr>
          <p:cNvPicPr>
            <a:picLocks noChangeAspect="1"/>
          </p:cNvPicPr>
          <p:nvPr/>
        </p:nvPicPr>
        <p:blipFill>
          <a:blip r:embed="rId2"/>
          <a:srcRect t="9383" b="1331"/>
          <a:stretch/>
        </p:blipFill>
        <p:spPr>
          <a:xfrm>
            <a:off x="1" y="10"/>
            <a:ext cx="12192000" cy="6857989"/>
          </a:xfrm>
          <a:prstGeom prst="rect">
            <a:avLst/>
          </a:prstGeom>
        </p:spPr>
      </p:pic>
      <p:sp>
        <p:nvSpPr>
          <p:cNvPr id="11" name="Rectangle 10">
            <a:extLst>
              <a:ext uri="{FF2B5EF4-FFF2-40B4-BE49-F238E27FC236}">
                <a16:creationId xmlns:a16="http://schemas.microsoft.com/office/drawing/2014/main" id="{95D2C779-8883-4E5F-A170-0F464918C1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990598"/>
            <a:ext cx="12188952" cy="4745182"/>
          </a:xfrm>
          <a:prstGeom prst="rect">
            <a:avLst/>
          </a:prstGeom>
          <a:gradFill>
            <a:gsLst>
              <a:gs pos="35000">
                <a:srgbClr val="000000">
                  <a:alpha val="41000"/>
                </a:srgbClr>
              </a:gs>
              <a:gs pos="0">
                <a:srgbClr val="000000">
                  <a:alpha val="0"/>
                </a:srgbClr>
              </a:gs>
              <a:gs pos="47744">
                <a:srgbClr val="000000">
                  <a:alpha val="51000"/>
                </a:srgbClr>
              </a:gs>
              <a:gs pos="70000">
                <a:srgbClr val="000000">
                  <a:alpha val="37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44A72-780C-78AA-1A75-1EE7565559E6}"/>
              </a:ext>
            </a:extLst>
          </p:cNvPr>
          <p:cNvSpPr>
            <a:spLocks noGrp="1"/>
          </p:cNvSpPr>
          <p:nvPr>
            <p:ph type="ctrTitle"/>
          </p:nvPr>
        </p:nvSpPr>
        <p:spPr>
          <a:xfrm>
            <a:off x="1833541" y="990599"/>
            <a:ext cx="5619054" cy="4849091"/>
          </a:xfrm>
        </p:spPr>
        <p:txBody>
          <a:bodyPr anchor="ctr">
            <a:normAutofit/>
          </a:bodyPr>
          <a:lstStyle/>
          <a:p>
            <a:pPr algn="r"/>
            <a:r>
              <a:rPr lang="en-US" dirty="0">
                <a:solidFill>
                  <a:srgbClr val="FFFFFF"/>
                </a:solidFill>
              </a:rPr>
              <a:t>Mortgage Application AI</a:t>
            </a:r>
          </a:p>
        </p:txBody>
      </p:sp>
      <p:sp>
        <p:nvSpPr>
          <p:cNvPr id="3" name="Subtitle 2">
            <a:extLst>
              <a:ext uri="{FF2B5EF4-FFF2-40B4-BE49-F238E27FC236}">
                <a16:creationId xmlns:a16="http://schemas.microsoft.com/office/drawing/2014/main" id="{F8E221AA-AAF3-7C8D-0338-872BA0289A69}"/>
              </a:ext>
            </a:extLst>
          </p:cNvPr>
          <p:cNvSpPr>
            <a:spLocks noGrp="1"/>
          </p:cNvSpPr>
          <p:nvPr>
            <p:ph type="subTitle" idx="1"/>
          </p:nvPr>
        </p:nvSpPr>
        <p:spPr>
          <a:xfrm>
            <a:off x="8712865" y="1447799"/>
            <a:ext cx="2368905" cy="4076699"/>
          </a:xfrm>
        </p:spPr>
        <p:txBody>
          <a:bodyPr anchor="ctr">
            <a:normAutofit/>
          </a:bodyPr>
          <a:lstStyle/>
          <a:p>
            <a:r>
              <a:rPr lang="en-US" dirty="0">
                <a:solidFill>
                  <a:srgbClr val="FFFFFF"/>
                </a:solidFill>
              </a:rPr>
              <a:t>AI to extract all fields necessary for form 1003 from a loan application call/transcript</a:t>
            </a:r>
          </a:p>
        </p:txBody>
      </p:sp>
      <p:cxnSp>
        <p:nvCxnSpPr>
          <p:cNvPr id="13" name="Straight Connector 12">
            <a:extLst>
              <a:ext uri="{FF2B5EF4-FFF2-40B4-BE49-F238E27FC236}">
                <a16:creationId xmlns:a16="http://schemas.microsoft.com/office/drawing/2014/main" id="{BD96A694-258D-4418-A83C-B9BA72FD44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15300" y="1780927"/>
            <a:ext cx="0" cy="3390901"/>
          </a:xfrm>
          <a:prstGeom prst="line">
            <a:avLst/>
          </a:prstGeom>
          <a:ln w="44450">
            <a:solidFill>
              <a:srgbClr val="FFFFFF"/>
            </a:solidFill>
          </a:ln>
          <a:effectLst>
            <a:outerShdw blurRad="50800" dist="38100" dir="2700000" sx="88000" sy="88000" algn="tl" rotWithShape="0">
              <a:prstClr val="black">
                <a:alpha val="26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10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55D63-B39D-A854-FC59-8B8014A781C1}"/>
              </a:ext>
            </a:extLst>
          </p:cNvPr>
          <p:cNvSpPr>
            <a:spLocks noGrp="1"/>
          </p:cNvSpPr>
          <p:nvPr>
            <p:ph type="title"/>
          </p:nvPr>
        </p:nvSpPr>
        <p:spPr>
          <a:xfrm>
            <a:off x="700635" y="914400"/>
            <a:ext cx="10691265" cy="711200"/>
          </a:xfrm>
        </p:spPr>
        <p:txBody>
          <a:bodyPr>
            <a:normAutofit/>
          </a:bodyPr>
          <a:lstStyle/>
          <a:p>
            <a:r>
              <a:rPr lang="en-US" sz="3200" dirty="0"/>
              <a:t>Challenges</a:t>
            </a:r>
          </a:p>
        </p:txBody>
      </p:sp>
      <p:sp>
        <p:nvSpPr>
          <p:cNvPr id="3" name="Content Placeholder 2">
            <a:extLst>
              <a:ext uri="{FF2B5EF4-FFF2-40B4-BE49-F238E27FC236}">
                <a16:creationId xmlns:a16="http://schemas.microsoft.com/office/drawing/2014/main" id="{15799320-69B9-AD3C-162C-2FD776E2AF41}"/>
              </a:ext>
            </a:extLst>
          </p:cNvPr>
          <p:cNvSpPr>
            <a:spLocks noGrp="1"/>
          </p:cNvSpPr>
          <p:nvPr>
            <p:ph idx="1"/>
          </p:nvPr>
        </p:nvSpPr>
        <p:spPr>
          <a:xfrm>
            <a:off x="700635" y="1452880"/>
            <a:ext cx="10691265" cy="4509008"/>
          </a:xfrm>
        </p:spPr>
        <p:txBody>
          <a:bodyPr>
            <a:normAutofit fontScale="85000" lnSpcReduction="10000"/>
          </a:bodyPr>
          <a:lstStyle/>
          <a:p>
            <a:r>
              <a:rPr lang="en-US" dirty="0"/>
              <a:t>There is no free version of OpenAI available so I tried using the free version of Gemini AI for this project but for some reason that didn’t work out. I also tried an open-source API key by ‘pawan0sman’ on GitHub that replaces the API key needed to use OpenAI API with a proxy one. But for some reason even that didn’t work out (probably an update in OpenAI’s policy blocked this repo from using their resources for free).  I spend a lot of time into thinking what can I do such that I don’t end up spending and be able to use LLM models? </a:t>
            </a:r>
          </a:p>
          <a:p>
            <a:r>
              <a:rPr lang="en-US" dirty="0"/>
              <a:t>That is when I decided to go ahead with ‘OLLAMA’. </a:t>
            </a:r>
            <a:r>
              <a:rPr lang="en-US" dirty="0" err="1"/>
              <a:t>Ollama</a:t>
            </a:r>
            <a:r>
              <a:rPr lang="en-US" dirty="0"/>
              <a:t> is a tool that allows you to run large language models like Mistral, Llama, and others locally on your own machine through a simple API interface. The only problem here was that we had to compromise on the processing time, but the output was still accurate. </a:t>
            </a:r>
          </a:p>
          <a:p>
            <a:r>
              <a:rPr lang="en-US" dirty="0"/>
              <a:t>So now I had </a:t>
            </a:r>
            <a:r>
              <a:rPr lang="en-US" dirty="0" err="1"/>
              <a:t>Ollama</a:t>
            </a:r>
            <a:r>
              <a:rPr lang="en-US" dirty="0"/>
              <a:t> set up, I was using the mistral Model, I trained this model using a </a:t>
            </a:r>
            <a:r>
              <a:rPr lang="en-US" dirty="0" err="1"/>
              <a:t>ModelFile</a:t>
            </a:r>
            <a:r>
              <a:rPr lang="en-US" dirty="0"/>
              <a:t> with the prompt I wanted my model to understand. I was accessing this model locally on my system using HTTP request to ‘</a:t>
            </a:r>
            <a:r>
              <a:rPr lang="en-US" b="0" dirty="0">
                <a:solidFill>
                  <a:srgbClr val="CE9178"/>
                </a:solidFill>
                <a:effectLst/>
                <a:latin typeface="Consolas" panose="020B0609020204030204" pitchFamily="49" charset="0"/>
              </a:rPr>
              <a:t>http://localhost:11434/</a:t>
            </a:r>
            <a:r>
              <a:rPr lang="en-US" b="0" dirty="0" err="1">
                <a:solidFill>
                  <a:srgbClr val="CE9178"/>
                </a:solidFill>
                <a:effectLst/>
                <a:latin typeface="Consolas" panose="020B0609020204030204" pitchFamily="49" charset="0"/>
              </a:rPr>
              <a:t>api</a:t>
            </a:r>
            <a:r>
              <a:rPr lang="en-US" b="0" dirty="0">
                <a:solidFill>
                  <a:srgbClr val="CE9178"/>
                </a:solidFill>
                <a:effectLst/>
                <a:latin typeface="Consolas" panose="020B0609020204030204" pitchFamily="49" charset="0"/>
              </a:rPr>
              <a:t>/generate’.</a:t>
            </a:r>
          </a:p>
          <a:p>
            <a:r>
              <a:rPr lang="en-US" dirty="0"/>
              <a:t>As the processing time was almost around 700-800 seconds for a conversational prompt (Large prompt). I created 2 prompts – 1. To test the model when there is a conversation between the Agent and the Customer (Small prompt = Lesser execution time). 2. Just to try the edge cases when just customer is speaking, and we just have one statement from which we look to extract all our info.</a:t>
            </a:r>
            <a:endParaRPr lang="en-US" b="0" dirty="0">
              <a:solidFill>
                <a:srgbClr val="CCCCCC"/>
              </a:solidFill>
              <a:effectLst/>
              <a:latin typeface="Consolas" panose="020B0609020204030204" pitchFamily="49" charset="0"/>
            </a:endParaRPr>
          </a:p>
          <a:p>
            <a:pPr marL="0" indent="0">
              <a:buNone/>
            </a:pPr>
            <a:endParaRPr lang="en-US" dirty="0"/>
          </a:p>
        </p:txBody>
      </p:sp>
    </p:spTree>
    <p:extLst>
      <p:ext uri="{BB962C8B-B14F-4D97-AF65-F5344CB8AC3E}">
        <p14:creationId xmlns:p14="http://schemas.microsoft.com/office/powerpoint/2010/main" val="180479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0307-7834-CCD1-4B73-80F5597DEBFA}"/>
              </a:ext>
            </a:extLst>
          </p:cNvPr>
          <p:cNvSpPr>
            <a:spLocks noGrp="1"/>
          </p:cNvSpPr>
          <p:nvPr>
            <p:ph type="title"/>
          </p:nvPr>
        </p:nvSpPr>
        <p:spPr>
          <a:xfrm>
            <a:off x="700635" y="914400"/>
            <a:ext cx="10691265" cy="314960"/>
          </a:xfrm>
        </p:spPr>
        <p:txBody>
          <a:bodyPr>
            <a:normAutofit fontScale="90000"/>
          </a:bodyPr>
          <a:lstStyle/>
          <a:p>
            <a:r>
              <a:rPr lang="en-US" sz="1800" dirty="0"/>
              <a:t>Demos</a:t>
            </a:r>
          </a:p>
        </p:txBody>
      </p:sp>
      <p:sp>
        <p:nvSpPr>
          <p:cNvPr id="3" name="Content Placeholder 2">
            <a:extLst>
              <a:ext uri="{FF2B5EF4-FFF2-40B4-BE49-F238E27FC236}">
                <a16:creationId xmlns:a16="http://schemas.microsoft.com/office/drawing/2014/main" id="{AE34CBA1-D131-91CF-DA44-155C849471B4}"/>
              </a:ext>
            </a:extLst>
          </p:cNvPr>
          <p:cNvSpPr>
            <a:spLocks noGrp="1"/>
          </p:cNvSpPr>
          <p:nvPr>
            <p:ph idx="1"/>
          </p:nvPr>
        </p:nvSpPr>
        <p:spPr>
          <a:xfrm>
            <a:off x="700635" y="1229360"/>
            <a:ext cx="10691265" cy="4732528"/>
          </a:xfrm>
        </p:spPr>
        <p:txBody>
          <a:bodyPr>
            <a:normAutofit/>
          </a:bodyPr>
          <a:lstStyle/>
          <a:p>
            <a:r>
              <a:rPr lang="en-US" sz="1000" dirty="0"/>
              <a:t>As mentioned earlier, that the processing of the actual telephonic transcripts was taking more than 700-800 seconds, I have texted this including all the edge cases such as missing info, confusing input, etc., all in one statement.</a:t>
            </a:r>
          </a:p>
          <a:p>
            <a:endParaRPr lang="en-US" sz="1000" dirty="0"/>
          </a:p>
        </p:txBody>
      </p:sp>
      <p:pic>
        <p:nvPicPr>
          <p:cNvPr id="6" name="Picture 5">
            <a:extLst>
              <a:ext uri="{FF2B5EF4-FFF2-40B4-BE49-F238E27FC236}">
                <a16:creationId xmlns:a16="http://schemas.microsoft.com/office/drawing/2014/main" id="{78E7723B-AEC5-04E4-548F-79B829A4981B}"/>
              </a:ext>
            </a:extLst>
          </p:cNvPr>
          <p:cNvPicPr>
            <a:picLocks noChangeAspect="1"/>
          </p:cNvPicPr>
          <p:nvPr/>
        </p:nvPicPr>
        <p:blipFill>
          <a:blip r:embed="rId2"/>
          <a:stretch>
            <a:fillRect/>
          </a:stretch>
        </p:blipFill>
        <p:spPr>
          <a:xfrm>
            <a:off x="1249680" y="1741987"/>
            <a:ext cx="8879840" cy="4201613"/>
          </a:xfrm>
          <a:prstGeom prst="rect">
            <a:avLst/>
          </a:prstGeom>
        </p:spPr>
      </p:pic>
    </p:spTree>
    <p:extLst>
      <p:ext uri="{BB962C8B-B14F-4D97-AF65-F5344CB8AC3E}">
        <p14:creationId xmlns:p14="http://schemas.microsoft.com/office/powerpoint/2010/main" val="223360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9CF10-4E57-1F59-B22F-79506A0A82F7}"/>
              </a:ext>
            </a:extLst>
          </p:cNvPr>
          <p:cNvSpPr>
            <a:spLocks noGrp="1"/>
          </p:cNvSpPr>
          <p:nvPr>
            <p:ph type="title"/>
          </p:nvPr>
        </p:nvSpPr>
        <p:spPr>
          <a:xfrm>
            <a:off x="700635" y="914400"/>
            <a:ext cx="10691265" cy="772160"/>
          </a:xfrm>
        </p:spPr>
        <p:txBody>
          <a:bodyPr>
            <a:normAutofit/>
          </a:bodyPr>
          <a:lstStyle/>
          <a:p>
            <a:r>
              <a:rPr lang="en-US" sz="3200" dirty="0"/>
              <a:t>Demos</a:t>
            </a:r>
          </a:p>
        </p:txBody>
      </p:sp>
      <p:sp>
        <p:nvSpPr>
          <p:cNvPr id="3" name="Content Placeholder 2">
            <a:extLst>
              <a:ext uri="{FF2B5EF4-FFF2-40B4-BE49-F238E27FC236}">
                <a16:creationId xmlns:a16="http://schemas.microsoft.com/office/drawing/2014/main" id="{5C00F668-452B-23B1-CAD6-FF44742C20BC}"/>
              </a:ext>
            </a:extLst>
          </p:cNvPr>
          <p:cNvSpPr>
            <a:spLocks noGrp="1"/>
          </p:cNvSpPr>
          <p:nvPr>
            <p:ph idx="1"/>
          </p:nvPr>
        </p:nvSpPr>
        <p:spPr>
          <a:xfrm>
            <a:off x="700635" y="1463040"/>
            <a:ext cx="10691265" cy="4498848"/>
          </a:xfrm>
        </p:spPr>
        <p:txBody>
          <a:bodyPr>
            <a:normAutofit/>
          </a:bodyPr>
          <a:lstStyle/>
          <a:p>
            <a:pPr marL="114300" marR="0" indent="-342900">
              <a:lnSpc>
                <a:spcPct val="115000"/>
              </a:lnSpc>
              <a:spcAft>
                <a:spcPts val="800"/>
              </a:spcAft>
              <a:buAutoNum type="arabicPeriod"/>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Complete, clear positive case</a:t>
            </a:r>
          </a:p>
          <a:p>
            <a:pPr marL="0" marR="0" indent="0">
              <a:lnSpc>
                <a:spcPct val="115000"/>
              </a:lnSpc>
              <a:spcAft>
                <a:spcPts val="800"/>
              </a:spcAft>
              <a:buNone/>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Hi, my name is John Doe. I’d like to apply for a mortgage loan. My current address is 123 Maple Street, Springfield, IL 62704. My Social Security Number is 123-45-6789. I’m requesting a loan amount of $250,000 for a property at 456 Oak Avenue, Springfield, IL 62705. My annual income is $85,000. My employer is Springfield Tech, and I’ve been working there for 5 years.</a:t>
            </a:r>
          </a:p>
          <a:p>
            <a:pPr marL="0" marR="0">
              <a:lnSpc>
                <a:spcPct val="115000"/>
              </a:lnSpc>
              <a:spcAft>
                <a:spcPts val="800"/>
              </a:spcAft>
            </a:pPr>
            <a:endParaRPr lang="en-US" sz="1400" kern="100" dirty="0">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400" dirty="0"/>
          </a:p>
        </p:txBody>
      </p:sp>
      <p:pic>
        <p:nvPicPr>
          <p:cNvPr id="6" name="Picture 5" descr="A screenshot of a computer&#10;&#10;AI-generated content may be incorrect.">
            <a:extLst>
              <a:ext uri="{FF2B5EF4-FFF2-40B4-BE49-F238E27FC236}">
                <a16:creationId xmlns:a16="http://schemas.microsoft.com/office/drawing/2014/main" id="{735328F2-7483-9C04-677C-B31B14C7945F}"/>
              </a:ext>
            </a:extLst>
          </p:cNvPr>
          <p:cNvPicPr>
            <a:picLocks noChangeAspect="1"/>
          </p:cNvPicPr>
          <p:nvPr/>
        </p:nvPicPr>
        <p:blipFill>
          <a:blip r:embed="rId2"/>
          <a:stretch>
            <a:fillRect/>
          </a:stretch>
        </p:blipFill>
        <p:spPr>
          <a:xfrm>
            <a:off x="1955800" y="2316480"/>
            <a:ext cx="7269480" cy="3789680"/>
          </a:xfrm>
          <a:prstGeom prst="rect">
            <a:avLst/>
          </a:prstGeom>
        </p:spPr>
      </p:pic>
    </p:spTree>
    <p:extLst>
      <p:ext uri="{BB962C8B-B14F-4D97-AF65-F5344CB8AC3E}">
        <p14:creationId xmlns:p14="http://schemas.microsoft.com/office/powerpoint/2010/main" val="663322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C00EF7-3C2A-CB30-98BC-23872FCBAC93}"/>
              </a:ext>
            </a:extLst>
          </p:cNvPr>
          <p:cNvSpPr>
            <a:spLocks noGrp="1"/>
          </p:cNvSpPr>
          <p:nvPr>
            <p:ph idx="1"/>
          </p:nvPr>
        </p:nvSpPr>
        <p:spPr>
          <a:xfrm>
            <a:off x="700635" y="1005840"/>
            <a:ext cx="10691265" cy="4956048"/>
          </a:xfrm>
        </p:spPr>
        <p:txBody>
          <a:bodyPr/>
          <a:lstStyle/>
          <a:p>
            <a:pPr marL="0" marR="0">
              <a:lnSpc>
                <a:spcPct val="115000"/>
              </a:lnSpc>
              <a:spcAft>
                <a:spcPts val="800"/>
              </a:spcAft>
              <a:buNone/>
            </a:pPr>
            <a:r>
              <a:rPr lang="en-US" dirty="0"/>
              <a:t>2. </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Missing one key field (income)</a:t>
            </a:r>
          </a:p>
          <a:p>
            <a:pPr marL="0" marR="0">
              <a:lnSpc>
                <a:spcPct val="115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Hello, I’m Sarah Lee. I need a mortgage for a new home. The property’s address is 789 Pine Street, Chicago, IL 60616. I’m looking to borrow $320,000. My Social Security Number is 987-65-4321. I live at 321 Cedar Drive, Chicago, IL 60615.</a:t>
            </a:r>
          </a:p>
          <a:p>
            <a:endParaRPr lang="en-US" dirty="0"/>
          </a:p>
        </p:txBody>
      </p:sp>
      <p:pic>
        <p:nvPicPr>
          <p:cNvPr id="4" name="Picture 3" descr="A screenshot of a computer&#10;&#10;AI-generated content may be incorrect.">
            <a:extLst>
              <a:ext uri="{FF2B5EF4-FFF2-40B4-BE49-F238E27FC236}">
                <a16:creationId xmlns:a16="http://schemas.microsoft.com/office/drawing/2014/main" id="{D61EFDE7-243A-EED4-03A7-F9ACF984A837}"/>
              </a:ext>
            </a:extLst>
          </p:cNvPr>
          <p:cNvPicPr>
            <a:picLocks noChangeAspect="1"/>
          </p:cNvPicPr>
          <p:nvPr/>
        </p:nvPicPr>
        <p:blipFill>
          <a:blip r:embed="rId2"/>
          <a:stretch>
            <a:fillRect/>
          </a:stretch>
        </p:blipFill>
        <p:spPr>
          <a:xfrm>
            <a:off x="2766809" y="2134108"/>
            <a:ext cx="6558915" cy="3827780"/>
          </a:xfrm>
          <a:prstGeom prst="rect">
            <a:avLst/>
          </a:prstGeom>
        </p:spPr>
      </p:pic>
    </p:spTree>
    <p:extLst>
      <p:ext uri="{BB962C8B-B14F-4D97-AF65-F5344CB8AC3E}">
        <p14:creationId xmlns:p14="http://schemas.microsoft.com/office/powerpoint/2010/main" val="165448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14F498-6682-94AD-687D-B5BBDAED1E08}"/>
              </a:ext>
            </a:extLst>
          </p:cNvPr>
          <p:cNvSpPr>
            <a:spLocks noGrp="1"/>
          </p:cNvSpPr>
          <p:nvPr>
            <p:ph idx="1"/>
          </p:nvPr>
        </p:nvSpPr>
        <p:spPr>
          <a:xfrm>
            <a:off x="700635" y="883920"/>
            <a:ext cx="10691265" cy="5077968"/>
          </a:xfrm>
        </p:spPr>
        <p:txBody>
          <a:bodyPr/>
          <a:lstStyle/>
          <a:p>
            <a:pPr marL="0" marR="0">
              <a:lnSpc>
                <a:spcPct val="115000"/>
              </a:lnSpc>
              <a:spcAft>
                <a:spcPts val="800"/>
              </a:spcAft>
              <a:buNone/>
            </a:pPr>
            <a:r>
              <a:rPr lang="en-US" sz="1000" dirty="0"/>
              <a:t>3. </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Ambiguous employer name (hard to extract)</a:t>
            </a:r>
          </a:p>
          <a:p>
            <a:pPr marL="0" marR="0" indent="0">
              <a:lnSpc>
                <a:spcPct val="115000"/>
              </a:lnSpc>
              <a:spcAft>
                <a:spcPts val="800"/>
              </a:spcAft>
              <a:buNone/>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Good morning, this is Dave Neel. I work at ‘The Big Company Incorporated Limited LLC’. I’m applying for a mortgage for $400,000. The house is at 111 Elm Street, Dallas, TX 75201. I live at 222 Willow Road, Dallas, TX 75202. My SSN is 555-11-2222. My salary is $120,000 annually.</a:t>
            </a:r>
          </a:p>
          <a:p>
            <a:pPr marL="0" marR="0" indent="0">
              <a:lnSpc>
                <a:spcPct val="115000"/>
              </a:lnSpc>
              <a:spcAft>
                <a:spcPts val="800"/>
              </a:spcAft>
              <a:buNone/>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AI-generated content may be incorrect.">
            <a:extLst>
              <a:ext uri="{FF2B5EF4-FFF2-40B4-BE49-F238E27FC236}">
                <a16:creationId xmlns:a16="http://schemas.microsoft.com/office/drawing/2014/main" id="{EC931ABB-DE4C-F421-1C4B-16558E799331}"/>
              </a:ext>
            </a:extLst>
          </p:cNvPr>
          <p:cNvPicPr>
            <a:picLocks noChangeAspect="1"/>
          </p:cNvPicPr>
          <p:nvPr/>
        </p:nvPicPr>
        <p:blipFill>
          <a:blip r:embed="rId2"/>
          <a:stretch>
            <a:fillRect/>
          </a:stretch>
        </p:blipFill>
        <p:spPr>
          <a:xfrm>
            <a:off x="2639060" y="1880552"/>
            <a:ext cx="6913880" cy="3886103"/>
          </a:xfrm>
          <a:prstGeom prst="rect">
            <a:avLst/>
          </a:prstGeom>
        </p:spPr>
      </p:pic>
    </p:spTree>
    <p:extLst>
      <p:ext uri="{BB962C8B-B14F-4D97-AF65-F5344CB8AC3E}">
        <p14:creationId xmlns:p14="http://schemas.microsoft.com/office/powerpoint/2010/main" val="1243457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BA57D9-D900-868B-DD54-1B9FC60D9074}"/>
              </a:ext>
            </a:extLst>
          </p:cNvPr>
          <p:cNvSpPr>
            <a:spLocks noGrp="1"/>
          </p:cNvSpPr>
          <p:nvPr>
            <p:ph idx="1"/>
          </p:nvPr>
        </p:nvSpPr>
        <p:spPr>
          <a:xfrm>
            <a:off x="700635" y="934720"/>
            <a:ext cx="10691265" cy="5027168"/>
          </a:xfrm>
        </p:spPr>
        <p:txBody>
          <a:bodyPr>
            <a:normAutofit/>
          </a:bodyPr>
          <a:lstStyle/>
          <a:p>
            <a:pPr marL="0" marR="0">
              <a:lnSpc>
                <a:spcPct val="115000"/>
              </a:lnSpc>
              <a:spcAft>
                <a:spcPts val="800"/>
              </a:spcAft>
              <a:buNone/>
            </a:pPr>
            <a:r>
              <a:rPr lang="en-US" sz="1000" dirty="0"/>
              <a:t>4. </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Customer changes mind mid-call (confusing input)</a:t>
            </a:r>
          </a:p>
          <a:p>
            <a:pPr marL="0">
              <a:lnSpc>
                <a:spcPct val="115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Hi, my name is </a:t>
            </a:r>
            <a:r>
              <a:rPr lang="en-US" sz="1000" kern="100" dirty="0">
                <a:latin typeface="Aptos" panose="020B0004020202020204" pitchFamily="34" charset="0"/>
                <a:ea typeface="Aptos" panose="020B0004020202020204" pitchFamily="34" charset="0"/>
                <a:cs typeface="Times New Roman" panose="02020603050405020304" pitchFamily="18" charset="0"/>
              </a:rPr>
              <a:t>Emma Watson Actually, sorry—it’s Emma Walker now, I just got married. I’m applying for a loan of $275,000... wait, no, can we make that $300,000? The house is at 789 Birch Lane, Austin, TX 73301. I live at 123 Palm Court, Austin, TX 73302. My SSN is 999-88-7777. I earn $95,000</a:t>
            </a:r>
          </a:p>
          <a:p>
            <a:pPr marL="0" marR="0" indent="0">
              <a:lnSpc>
                <a:spcPct val="115000"/>
              </a:lnSpc>
              <a:spcAft>
                <a:spcPts val="800"/>
              </a:spcAft>
              <a:buNone/>
            </a:pPr>
            <a:endParaRPr lang="en-US" sz="1000" dirty="0"/>
          </a:p>
        </p:txBody>
      </p:sp>
      <p:pic>
        <p:nvPicPr>
          <p:cNvPr id="4" name="Picture 3" descr="A screenshot of a computer&#10;&#10;AI-generated content may be incorrect.">
            <a:extLst>
              <a:ext uri="{FF2B5EF4-FFF2-40B4-BE49-F238E27FC236}">
                <a16:creationId xmlns:a16="http://schemas.microsoft.com/office/drawing/2014/main" id="{B23C9608-2BC7-CCC0-B225-5991E3D25E5A}"/>
              </a:ext>
            </a:extLst>
          </p:cNvPr>
          <p:cNvPicPr>
            <a:picLocks noChangeAspect="1"/>
          </p:cNvPicPr>
          <p:nvPr/>
        </p:nvPicPr>
        <p:blipFill>
          <a:blip r:embed="rId2"/>
          <a:stretch>
            <a:fillRect/>
          </a:stretch>
        </p:blipFill>
        <p:spPr>
          <a:xfrm>
            <a:off x="2586786" y="1885893"/>
            <a:ext cx="7187133" cy="4037387"/>
          </a:xfrm>
          <a:prstGeom prst="rect">
            <a:avLst/>
          </a:prstGeom>
        </p:spPr>
      </p:pic>
    </p:spTree>
    <p:extLst>
      <p:ext uri="{BB962C8B-B14F-4D97-AF65-F5344CB8AC3E}">
        <p14:creationId xmlns:p14="http://schemas.microsoft.com/office/powerpoint/2010/main" val="1593993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7840DC-4AB0-9BD9-AD8A-8820402B3EEF}"/>
              </a:ext>
            </a:extLst>
          </p:cNvPr>
          <p:cNvSpPr>
            <a:spLocks noGrp="1"/>
          </p:cNvSpPr>
          <p:nvPr>
            <p:ph idx="1"/>
          </p:nvPr>
        </p:nvSpPr>
        <p:spPr>
          <a:xfrm>
            <a:off x="700635" y="944880"/>
            <a:ext cx="10691265" cy="5017008"/>
          </a:xfrm>
        </p:spPr>
        <p:txBody>
          <a:bodyPr>
            <a:normAutofit/>
          </a:bodyPr>
          <a:lstStyle/>
          <a:p>
            <a:pPr marL="0" marR="0">
              <a:lnSpc>
                <a:spcPct val="115000"/>
              </a:lnSpc>
              <a:spcAft>
                <a:spcPts val="800"/>
              </a:spcAft>
              <a:buNone/>
            </a:pPr>
            <a:r>
              <a:rPr lang="en-US" sz="1000" dirty="0"/>
              <a:t>5. </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Provides partial information only</a:t>
            </a:r>
          </a:p>
          <a:p>
            <a:pPr marL="0" marR="0">
              <a:lnSpc>
                <a:spcPct val="115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Hi, this is Robert Brown. I need a home loan. The property is in Phoenix. Uh… I’m not sure of the exact address yet. I want to borrow around $200,000.</a:t>
            </a:r>
          </a:p>
          <a:p>
            <a:pPr marL="0" marR="0" indent="0">
              <a:lnSpc>
                <a:spcPct val="115000"/>
              </a:lnSpc>
              <a:spcAft>
                <a:spcPts val="800"/>
              </a:spcAft>
              <a:buNone/>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dirty="0"/>
          </a:p>
        </p:txBody>
      </p:sp>
      <p:pic>
        <p:nvPicPr>
          <p:cNvPr id="4" name="Picture 3" descr="A screenshot of a computer&#10;&#10;AI-generated content may be incorrect.">
            <a:extLst>
              <a:ext uri="{FF2B5EF4-FFF2-40B4-BE49-F238E27FC236}">
                <a16:creationId xmlns:a16="http://schemas.microsoft.com/office/drawing/2014/main" id="{A3336FD9-E879-F60C-D5F2-88CBE965F767}"/>
              </a:ext>
            </a:extLst>
          </p:cNvPr>
          <p:cNvPicPr>
            <a:picLocks noChangeAspect="1"/>
          </p:cNvPicPr>
          <p:nvPr/>
        </p:nvPicPr>
        <p:blipFill>
          <a:blip r:embed="rId2"/>
          <a:stretch>
            <a:fillRect/>
          </a:stretch>
        </p:blipFill>
        <p:spPr>
          <a:xfrm>
            <a:off x="2352040" y="1583245"/>
            <a:ext cx="7787212" cy="4378643"/>
          </a:xfrm>
          <a:prstGeom prst="rect">
            <a:avLst/>
          </a:prstGeom>
        </p:spPr>
      </p:pic>
    </p:spTree>
    <p:extLst>
      <p:ext uri="{BB962C8B-B14F-4D97-AF65-F5344CB8AC3E}">
        <p14:creationId xmlns:p14="http://schemas.microsoft.com/office/powerpoint/2010/main" val="29207460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6482E-8A60-33C5-93FC-215DD5273BEC}"/>
              </a:ext>
            </a:extLst>
          </p:cNvPr>
          <p:cNvSpPr>
            <a:spLocks noGrp="1"/>
          </p:cNvSpPr>
          <p:nvPr>
            <p:ph idx="1"/>
          </p:nvPr>
        </p:nvSpPr>
        <p:spPr>
          <a:xfrm>
            <a:off x="700635" y="853440"/>
            <a:ext cx="10691265" cy="5108448"/>
          </a:xfrm>
        </p:spPr>
        <p:txBody>
          <a:bodyPr>
            <a:normAutofit/>
          </a:bodyPr>
          <a:lstStyle/>
          <a:p>
            <a:pPr marL="0" marR="0">
              <a:lnSpc>
                <a:spcPct val="115000"/>
              </a:lnSpc>
              <a:spcAft>
                <a:spcPts val="800"/>
              </a:spcAft>
              <a:buNone/>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Speaks quickly and jumbled data</a:t>
            </a:r>
          </a:p>
          <a:p>
            <a:pPr marL="0" marR="0">
              <a:lnSpc>
                <a:spcPct val="115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Yeah hi it’s Lisa Parker I need a loan for $350k for 456 Main St NY 10001 I live 123 First Ave NY 10002 SSN 111223333 make $110000 employer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BigData</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Inc 3 years thanks.</a:t>
            </a:r>
          </a:p>
          <a:p>
            <a:pPr marL="0" marR="0">
              <a:lnSpc>
                <a:spcPct val="115000"/>
              </a:lnSpc>
              <a:spcAft>
                <a:spcPts val="800"/>
              </a:spcAft>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sz="1000" dirty="0"/>
          </a:p>
        </p:txBody>
      </p:sp>
      <p:pic>
        <p:nvPicPr>
          <p:cNvPr id="4" name="Picture 3" descr="A screenshot of a computer&#10;&#10;AI-generated content may be incorrect.">
            <a:extLst>
              <a:ext uri="{FF2B5EF4-FFF2-40B4-BE49-F238E27FC236}">
                <a16:creationId xmlns:a16="http://schemas.microsoft.com/office/drawing/2014/main" id="{D16BC6B1-A029-C1DF-8A6F-B2A51DD18A34}"/>
              </a:ext>
            </a:extLst>
          </p:cNvPr>
          <p:cNvPicPr>
            <a:picLocks noChangeAspect="1"/>
          </p:cNvPicPr>
          <p:nvPr/>
        </p:nvPicPr>
        <p:blipFill>
          <a:blip r:embed="rId2"/>
          <a:stretch>
            <a:fillRect/>
          </a:stretch>
        </p:blipFill>
        <p:spPr>
          <a:xfrm>
            <a:off x="700635" y="1879600"/>
            <a:ext cx="4945662" cy="342392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969F8934-F589-122B-8D72-9C20A1E52744}"/>
              </a:ext>
            </a:extLst>
          </p:cNvPr>
          <p:cNvPicPr>
            <a:picLocks noChangeAspect="1"/>
          </p:cNvPicPr>
          <p:nvPr/>
        </p:nvPicPr>
        <p:blipFill>
          <a:blip r:embed="rId3"/>
          <a:stretch>
            <a:fillRect/>
          </a:stretch>
        </p:blipFill>
        <p:spPr>
          <a:xfrm>
            <a:off x="6228081" y="1718310"/>
            <a:ext cx="2133600" cy="2049778"/>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0A920F7A-931F-4830-404B-C6FFFC6D5FD0}"/>
              </a:ext>
            </a:extLst>
          </p:cNvPr>
          <p:cNvPicPr>
            <a:picLocks noChangeAspect="1"/>
          </p:cNvPicPr>
          <p:nvPr/>
        </p:nvPicPr>
        <p:blipFill>
          <a:blip r:embed="rId4"/>
          <a:stretch>
            <a:fillRect/>
          </a:stretch>
        </p:blipFill>
        <p:spPr>
          <a:xfrm>
            <a:off x="6228081" y="3744088"/>
            <a:ext cx="2119567" cy="2209800"/>
          </a:xfrm>
          <a:prstGeom prst="rect">
            <a:avLst/>
          </a:prstGeom>
        </p:spPr>
      </p:pic>
      <p:pic>
        <p:nvPicPr>
          <p:cNvPr id="7" name="Picture 6" descr="A screenshot of a computer code&#10;&#10;AI-generated content may be incorrect.">
            <a:extLst>
              <a:ext uri="{FF2B5EF4-FFF2-40B4-BE49-F238E27FC236}">
                <a16:creationId xmlns:a16="http://schemas.microsoft.com/office/drawing/2014/main" id="{020035A6-EF18-6CC9-EF81-D02D6901F413}"/>
              </a:ext>
            </a:extLst>
          </p:cNvPr>
          <p:cNvPicPr>
            <a:picLocks noChangeAspect="1"/>
          </p:cNvPicPr>
          <p:nvPr/>
        </p:nvPicPr>
        <p:blipFill>
          <a:blip r:embed="rId5"/>
          <a:stretch>
            <a:fillRect/>
          </a:stretch>
        </p:blipFill>
        <p:spPr>
          <a:xfrm>
            <a:off x="8943465" y="1718310"/>
            <a:ext cx="2039815" cy="2209800"/>
          </a:xfrm>
          <a:prstGeom prst="rect">
            <a:avLst/>
          </a:prstGeom>
        </p:spPr>
      </p:pic>
      <p:pic>
        <p:nvPicPr>
          <p:cNvPr id="8" name="Picture 7" descr="A screenshot of a computer code&#10;&#10;AI-generated content may be incorrect.">
            <a:extLst>
              <a:ext uri="{FF2B5EF4-FFF2-40B4-BE49-F238E27FC236}">
                <a16:creationId xmlns:a16="http://schemas.microsoft.com/office/drawing/2014/main" id="{2BF3CAF6-6E77-7A54-81C8-4E107AA7E22A}"/>
              </a:ext>
            </a:extLst>
          </p:cNvPr>
          <p:cNvPicPr>
            <a:picLocks noChangeAspect="1"/>
          </p:cNvPicPr>
          <p:nvPr/>
        </p:nvPicPr>
        <p:blipFill>
          <a:blip r:embed="rId6"/>
          <a:stretch>
            <a:fillRect/>
          </a:stretch>
        </p:blipFill>
        <p:spPr>
          <a:xfrm>
            <a:off x="8955874" y="3899408"/>
            <a:ext cx="2027406" cy="2062480"/>
          </a:xfrm>
          <a:prstGeom prst="rect">
            <a:avLst/>
          </a:prstGeom>
        </p:spPr>
      </p:pic>
    </p:spTree>
    <p:extLst>
      <p:ext uri="{BB962C8B-B14F-4D97-AF65-F5344CB8AC3E}">
        <p14:creationId xmlns:p14="http://schemas.microsoft.com/office/powerpoint/2010/main" val="269881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A9F589-182C-5C9F-F32F-1110CA432BC4}"/>
              </a:ext>
            </a:extLst>
          </p:cNvPr>
          <p:cNvSpPr>
            <a:spLocks noGrp="1"/>
          </p:cNvSpPr>
          <p:nvPr>
            <p:ph idx="1"/>
          </p:nvPr>
        </p:nvSpPr>
        <p:spPr>
          <a:xfrm>
            <a:off x="700635" y="1066800"/>
            <a:ext cx="10691265" cy="4895088"/>
          </a:xfrm>
        </p:spPr>
        <p:txBody>
          <a:bodyPr>
            <a:normAutofit/>
          </a:bodyPr>
          <a:lstStyle/>
          <a:p>
            <a:pPr marL="0" marR="0">
              <a:lnSpc>
                <a:spcPct val="115000"/>
              </a:lnSpc>
              <a:spcAft>
                <a:spcPts val="800"/>
              </a:spcAft>
              <a:buNone/>
            </a:pPr>
            <a:r>
              <a:rPr lang="en-US" sz="1000" dirty="0"/>
              <a:t>7. </a:t>
            </a:r>
          </a:p>
          <a:p>
            <a:pPr marL="0" marR="0">
              <a:lnSpc>
                <a:spcPct val="115000"/>
              </a:lnSpc>
              <a:spcAft>
                <a:spcPts val="800"/>
              </a:spcAft>
              <a:buNone/>
            </a:pPr>
            <a:r>
              <a:rPr lang="en-US" sz="1000" dirty="0">
                <a:effectLst/>
                <a:latin typeface="Aptos" panose="020B0004020202020204" pitchFamily="34" charset="0"/>
                <a:ea typeface="Aptos" panose="020B0004020202020204" pitchFamily="34" charset="0"/>
                <a:cs typeface="Times New Roman" panose="02020603050405020304" pitchFamily="18" charset="0"/>
              </a:rPr>
              <a:t>Hello, this is Maria Lopez. I want a home loan… is that the same as a mortgage? I’m buying a house at 654 River Street, Miami, FL 33101. I live at 321 Ocean Drive, Miami, FL 33102. I want to borrow $270,000. My SSN is 444-55-6666. I make $78,000. I work at Miami General Hospital.</a:t>
            </a:r>
            <a:endParaRPr lang="en-US" sz="1000" dirty="0"/>
          </a:p>
        </p:txBody>
      </p:sp>
      <p:pic>
        <p:nvPicPr>
          <p:cNvPr id="5" name="Picture 4" descr="A screenshot of a computer&#10;&#10;AI-generated content may be incorrect.">
            <a:extLst>
              <a:ext uri="{FF2B5EF4-FFF2-40B4-BE49-F238E27FC236}">
                <a16:creationId xmlns:a16="http://schemas.microsoft.com/office/drawing/2014/main" id="{A4BFE1DB-F4E4-6978-6564-060BF41E36E4}"/>
              </a:ext>
            </a:extLst>
          </p:cNvPr>
          <p:cNvPicPr>
            <a:picLocks noChangeAspect="1"/>
          </p:cNvPicPr>
          <p:nvPr/>
        </p:nvPicPr>
        <p:blipFill>
          <a:blip r:embed="rId2"/>
          <a:stretch>
            <a:fillRect/>
          </a:stretch>
        </p:blipFill>
        <p:spPr>
          <a:xfrm>
            <a:off x="2626360" y="1977072"/>
            <a:ext cx="7284262" cy="4106736"/>
          </a:xfrm>
          <a:prstGeom prst="rect">
            <a:avLst/>
          </a:prstGeom>
        </p:spPr>
      </p:pic>
    </p:spTree>
    <p:extLst>
      <p:ext uri="{BB962C8B-B14F-4D97-AF65-F5344CB8AC3E}">
        <p14:creationId xmlns:p14="http://schemas.microsoft.com/office/powerpoint/2010/main" val="387250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80CA1-3D67-37EB-1BA1-BFD33BFEFFC7}"/>
              </a:ext>
            </a:extLst>
          </p:cNvPr>
          <p:cNvSpPr>
            <a:spLocks noGrp="1"/>
          </p:cNvSpPr>
          <p:nvPr>
            <p:ph idx="1"/>
          </p:nvPr>
        </p:nvSpPr>
        <p:spPr>
          <a:xfrm>
            <a:off x="700635" y="853440"/>
            <a:ext cx="10691265" cy="5108448"/>
          </a:xfrm>
        </p:spPr>
        <p:txBody>
          <a:bodyPr>
            <a:normAutofit/>
          </a:bodyPr>
          <a:lstStyle/>
          <a:p>
            <a:pPr marL="0" marR="0">
              <a:lnSpc>
                <a:spcPct val="115000"/>
              </a:lnSpc>
              <a:spcAft>
                <a:spcPts val="800"/>
              </a:spcAft>
              <a:buNone/>
            </a:pPr>
            <a:r>
              <a:rPr lang="en-US" sz="1000" dirty="0"/>
              <a:t>8. </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Refuses to give SSN on call (privacy concern)</a:t>
            </a:r>
          </a:p>
          <a:p>
            <a:pPr>
              <a:buNone/>
            </a:pPr>
            <a:r>
              <a:rPr lang="en-US" sz="1000" dirty="0">
                <a:effectLst/>
                <a:latin typeface="Aptos" panose="020B0004020202020204" pitchFamily="34" charset="0"/>
                <a:ea typeface="Aptos" panose="020B0004020202020204" pitchFamily="34" charset="0"/>
                <a:cs typeface="Times New Roman" panose="02020603050405020304" pitchFamily="18" charset="0"/>
              </a:rPr>
              <a:t>Hi, my name is David Nguyen. I’d like to apply for a mortgage, but I’m not comfortable giving my Social Security Number over the phone. The property is at 901 Lakeview Blvd, Seattle, WA 98109 want to borrow $450,000. My current address is 800 Maple Drive, Seattle, WA 98110. I earn $130,000 per year.</a:t>
            </a:r>
          </a:p>
          <a:p>
            <a:pPr>
              <a:buNone/>
            </a:pPr>
            <a:endParaRPr lang="en-US" sz="1000" dirty="0">
              <a:latin typeface="Aptos" panose="020B0004020202020204" pitchFamily="34" charset="0"/>
              <a:cs typeface="Times New Roman" panose="02020603050405020304" pitchFamily="18" charset="0"/>
            </a:endParaRPr>
          </a:p>
        </p:txBody>
      </p:sp>
      <p:pic>
        <p:nvPicPr>
          <p:cNvPr id="4" name="Picture 3" descr="A screenshot of a computer&#10;&#10;AI-generated content may be incorrect.">
            <a:extLst>
              <a:ext uri="{FF2B5EF4-FFF2-40B4-BE49-F238E27FC236}">
                <a16:creationId xmlns:a16="http://schemas.microsoft.com/office/drawing/2014/main" id="{86CAA986-32CC-8C64-2D71-E7F8995CE346}"/>
              </a:ext>
            </a:extLst>
          </p:cNvPr>
          <p:cNvPicPr>
            <a:picLocks noChangeAspect="1"/>
          </p:cNvPicPr>
          <p:nvPr/>
        </p:nvPicPr>
        <p:blipFill>
          <a:blip r:embed="rId2"/>
          <a:stretch>
            <a:fillRect/>
          </a:stretch>
        </p:blipFill>
        <p:spPr>
          <a:xfrm>
            <a:off x="2727960" y="1818957"/>
            <a:ext cx="7209002" cy="4053523"/>
          </a:xfrm>
          <a:prstGeom prst="rect">
            <a:avLst/>
          </a:prstGeom>
        </p:spPr>
      </p:pic>
    </p:spTree>
    <p:extLst>
      <p:ext uri="{BB962C8B-B14F-4D97-AF65-F5344CB8AC3E}">
        <p14:creationId xmlns:p14="http://schemas.microsoft.com/office/powerpoint/2010/main" val="2657732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F4ABCA-4D8F-0AF2-1A55-07C1B6FFD710}"/>
              </a:ext>
            </a:extLst>
          </p:cNvPr>
          <p:cNvSpPr>
            <a:spLocks noGrp="1"/>
          </p:cNvSpPr>
          <p:nvPr>
            <p:ph type="title"/>
          </p:nvPr>
        </p:nvSpPr>
        <p:spPr>
          <a:xfrm>
            <a:off x="704087" y="559063"/>
            <a:ext cx="3306747" cy="5256025"/>
          </a:xfrm>
        </p:spPr>
        <p:txBody>
          <a:bodyPr>
            <a:normAutofit/>
          </a:bodyPr>
          <a:lstStyle/>
          <a:p>
            <a:r>
              <a:rPr lang="en-US" sz="3600"/>
              <a:t>Problem STATEMENT</a:t>
            </a:r>
          </a:p>
        </p:txBody>
      </p:sp>
      <p:sp>
        <p:nvSpPr>
          <p:cNvPr id="3" name="Content Placeholder 2">
            <a:extLst>
              <a:ext uri="{FF2B5EF4-FFF2-40B4-BE49-F238E27FC236}">
                <a16:creationId xmlns:a16="http://schemas.microsoft.com/office/drawing/2014/main" id="{ABEE1600-DBCF-6F36-BEAA-ABDFDFE034A9}"/>
              </a:ext>
            </a:extLst>
          </p:cNvPr>
          <p:cNvSpPr>
            <a:spLocks noGrp="1"/>
          </p:cNvSpPr>
          <p:nvPr>
            <p:ph idx="1"/>
          </p:nvPr>
        </p:nvSpPr>
        <p:spPr>
          <a:xfrm>
            <a:off x="4643022" y="622249"/>
            <a:ext cx="6844892" cy="5639712"/>
          </a:xfrm>
        </p:spPr>
        <p:txBody>
          <a:bodyPr>
            <a:normAutofit/>
          </a:bodyPr>
          <a:lstStyle/>
          <a:p>
            <a:pPr>
              <a:lnSpc>
                <a:spcPct val="100000"/>
              </a:lnSpc>
              <a:buNone/>
            </a:pPr>
            <a:r>
              <a:rPr lang="en-US" sz="1400"/>
              <a:t>With the rise of conversational AI and natural language processing (NLP), there is an opportunity to automate the extraction of relevant data directly from customer call transcripts. However, achieving accurate extraction from unstructured conversational text poses challenges such as:</a:t>
            </a:r>
          </a:p>
          <a:p>
            <a:pPr>
              <a:lnSpc>
                <a:spcPct val="100000"/>
              </a:lnSpc>
              <a:buFont typeface="Arial" panose="020B0604020202020204" pitchFamily="34" charset="0"/>
              <a:buChar char="•"/>
            </a:pPr>
            <a:r>
              <a:rPr lang="en-US" sz="1400"/>
              <a:t>Identifying specific fields within free-form dialogue</a:t>
            </a:r>
          </a:p>
          <a:p>
            <a:pPr>
              <a:lnSpc>
                <a:spcPct val="100000"/>
              </a:lnSpc>
              <a:buFont typeface="Arial" panose="020B0604020202020204" pitchFamily="34" charset="0"/>
              <a:buChar char="•"/>
            </a:pPr>
            <a:r>
              <a:rPr lang="en-US" sz="1400"/>
              <a:t>Handling ambiguous, incomplete, or corrected information</a:t>
            </a:r>
          </a:p>
          <a:p>
            <a:pPr>
              <a:lnSpc>
                <a:spcPct val="100000"/>
              </a:lnSpc>
              <a:buFont typeface="Arial" panose="020B0604020202020204" pitchFamily="34" charset="0"/>
              <a:buChar char="•"/>
            </a:pPr>
            <a:r>
              <a:rPr lang="en-US" sz="1400"/>
              <a:t>Providing confidence scores to indicate data reliability</a:t>
            </a:r>
          </a:p>
          <a:p>
            <a:pPr>
              <a:lnSpc>
                <a:spcPct val="100000"/>
              </a:lnSpc>
              <a:buFont typeface="Arial" panose="020B0604020202020204" pitchFamily="34" charset="0"/>
              <a:buChar char="•"/>
            </a:pPr>
            <a:r>
              <a:rPr lang="en-US" sz="1400"/>
              <a:t>Managing variability in phrasing, slang, or informal speech</a:t>
            </a:r>
          </a:p>
          <a:p>
            <a:pPr>
              <a:lnSpc>
                <a:spcPct val="100000"/>
              </a:lnSpc>
              <a:buNone/>
            </a:pPr>
            <a:r>
              <a:rPr lang="en-US" sz="1400"/>
              <a:t>The core problem addressed by this project is the need for an intelligent system that can:</a:t>
            </a:r>
          </a:p>
          <a:p>
            <a:pPr>
              <a:lnSpc>
                <a:spcPct val="100000"/>
              </a:lnSpc>
              <a:buFont typeface="+mj-lt"/>
              <a:buAutoNum type="arabicPeriod"/>
            </a:pPr>
            <a:r>
              <a:rPr lang="en-US" sz="1400"/>
              <a:t>Ingest a transcript of a mortgage-related customer service call</a:t>
            </a:r>
          </a:p>
          <a:p>
            <a:pPr>
              <a:lnSpc>
                <a:spcPct val="100000"/>
              </a:lnSpc>
              <a:buFont typeface="+mj-lt"/>
              <a:buAutoNum type="arabicPeriod"/>
            </a:pPr>
            <a:r>
              <a:rPr lang="en-US" sz="1400"/>
              <a:t>Accurately extract predefined fields (e.g., Borrower Name, Loan Amount, Employer Name, Social Security Number, etc.)</a:t>
            </a:r>
          </a:p>
          <a:p>
            <a:pPr>
              <a:lnSpc>
                <a:spcPct val="100000"/>
              </a:lnSpc>
              <a:buFont typeface="+mj-lt"/>
              <a:buAutoNum type="arabicPeriod"/>
            </a:pPr>
            <a:r>
              <a:rPr lang="en-US" sz="1400"/>
              <a:t>Assign a confidence score to each extracted value to reflect extraction certainty</a:t>
            </a:r>
          </a:p>
          <a:p>
            <a:pPr>
              <a:lnSpc>
                <a:spcPct val="100000"/>
              </a:lnSpc>
              <a:buFont typeface="+mj-lt"/>
              <a:buAutoNum type="arabicPeriod"/>
            </a:pPr>
            <a:r>
              <a:rPr lang="en-US" sz="1400"/>
              <a:t>Return this data in a structured JSON format compatible with backend systems</a:t>
            </a:r>
          </a:p>
          <a:p>
            <a:pPr>
              <a:lnSpc>
                <a:spcPct val="100000"/>
              </a:lnSpc>
              <a:buFont typeface="+mj-lt"/>
              <a:buAutoNum type="arabicPeriod"/>
            </a:pPr>
            <a:r>
              <a:rPr lang="en-US" sz="1400"/>
              <a:t>Provide a user-friendly interface for users to input transcripts and view results</a:t>
            </a:r>
          </a:p>
          <a:p>
            <a:pPr>
              <a:lnSpc>
                <a:spcPct val="100000"/>
              </a:lnSpc>
            </a:pPr>
            <a:r>
              <a:rPr lang="en-US" sz="1400"/>
              <a:t>This system aims to eliminate manual data entry, reduce processing time, improve data accuracy, and enhance overall efficiency in mortgage application processing by leveraging generative AI models for real-time information extraction.</a:t>
            </a:r>
          </a:p>
          <a:p>
            <a:pPr>
              <a:lnSpc>
                <a:spcPct val="100000"/>
              </a:lnSpc>
            </a:pPr>
            <a:endParaRPr lang="en-US" sz="1400"/>
          </a:p>
        </p:txBody>
      </p:sp>
      <p:cxnSp>
        <p:nvCxnSpPr>
          <p:cNvPr id="13" name="Straight Connector 12">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594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D6CD71-1433-6D48-06CA-99D94C428814}"/>
              </a:ext>
            </a:extLst>
          </p:cNvPr>
          <p:cNvSpPr>
            <a:spLocks noGrp="1"/>
          </p:cNvSpPr>
          <p:nvPr>
            <p:ph idx="1"/>
          </p:nvPr>
        </p:nvSpPr>
        <p:spPr>
          <a:xfrm>
            <a:off x="700635" y="863600"/>
            <a:ext cx="10691265" cy="5098288"/>
          </a:xfrm>
        </p:spPr>
        <p:txBody>
          <a:bodyPr/>
          <a:lstStyle/>
          <a:p>
            <a:pPr marL="0" marR="0">
              <a:lnSpc>
                <a:spcPct val="115000"/>
              </a:lnSpc>
              <a:spcAft>
                <a:spcPts val="800"/>
              </a:spcAft>
              <a:buNone/>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9. Provides old employer + new employer (contradictory info)</a:t>
            </a:r>
          </a:p>
          <a:p>
            <a:pPr marL="0" marR="0">
              <a:lnSpc>
                <a:spcPct val="115000"/>
              </a:lnSpc>
              <a:spcAft>
                <a:spcPts val="800"/>
              </a:spcAft>
            </a:pPr>
            <a:r>
              <a:rPr lang="en-US" sz="1000" kern="100" dirty="0">
                <a:effectLst/>
                <a:latin typeface="Aptos" panose="020B0004020202020204" pitchFamily="34" charset="0"/>
                <a:ea typeface="Aptos" panose="020B0004020202020204" pitchFamily="34" charset="0"/>
                <a:cs typeface="Times New Roman" panose="02020603050405020304" pitchFamily="18" charset="0"/>
              </a:rPr>
              <a:t>Hey, this is Emily Davis. I work at Tech Solutions… oh no, wait, I actually left there last month. I’m now at </a:t>
            </a:r>
            <a:r>
              <a:rPr lang="en-US" sz="1000" kern="100" dirty="0" err="1">
                <a:effectLst/>
                <a:latin typeface="Aptos" panose="020B0004020202020204" pitchFamily="34" charset="0"/>
                <a:ea typeface="Aptos" panose="020B0004020202020204" pitchFamily="34" charset="0"/>
                <a:cs typeface="Times New Roman" panose="02020603050405020304" pitchFamily="18" charset="0"/>
              </a:rPr>
              <a:t>CloudWorks</a:t>
            </a:r>
            <a:r>
              <a:rPr lang="en-US" sz="1000" kern="100" dirty="0">
                <a:effectLst/>
                <a:latin typeface="Aptos" panose="020B0004020202020204" pitchFamily="34" charset="0"/>
                <a:ea typeface="Aptos" panose="020B0004020202020204" pitchFamily="34" charset="0"/>
                <a:cs typeface="Times New Roman" panose="02020603050405020304" pitchFamily="18" charset="0"/>
              </a:rPr>
              <a:t> Corp. Been there 2 weeks. I’m applying for a mortgage for $500,000. The property address is 222 Redwood Drive, San Jose, CA 95112. I live at 100 Pine Street, San Jose, CA 95113. My SSN is 333-44-5555. I make $140,000.</a:t>
            </a:r>
          </a:p>
          <a:p>
            <a:pPr marL="0" marR="0" indent="0">
              <a:lnSpc>
                <a:spcPct val="115000"/>
              </a:lnSpc>
              <a:spcAft>
                <a:spcPts val="800"/>
              </a:spcAft>
              <a:buNone/>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4" name="Picture 3" descr="A screenshot of a computer&#10;&#10;AI-generated content may be incorrect.">
            <a:extLst>
              <a:ext uri="{FF2B5EF4-FFF2-40B4-BE49-F238E27FC236}">
                <a16:creationId xmlns:a16="http://schemas.microsoft.com/office/drawing/2014/main" id="{285EEB53-0CF8-69B8-531E-55910FB6DE04}"/>
              </a:ext>
            </a:extLst>
          </p:cNvPr>
          <p:cNvPicPr>
            <a:picLocks noChangeAspect="1"/>
          </p:cNvPicPr>
          <p:nvPr/>
        </p:nvPicPr>
        <p:blipFill>
          <a:blip r:embed="rId2"/>
          <a:stretch>
            <a:fillRect/>
          </a:stretch>
        </p:blipFill>
        <p:spPr>
          <a:xfrm>
            <a:off x="2118359" y="1646872"/>
            <a:ext cx="7734815" cy="4347528"/>
          </a:xfrm>
          <a:prstGeom prst="rect">
            <a:avLst/>
          </a:prstGeom>
        </p:spPr>
      </p:pic>
    </p:spTree>
    <p:extLst>
      <p:ext uri="{BB962C8B-B14F-4D97-AF65-F5344CB8AC3E}">
        <p14:creationId xmlns:p14="http://schemas.microsoft.com/office/powerpoint/2010/main" val="2916017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6132D-87BF-7A4D-6F05-3EE2DB3B6D9B}"/>
              </a:ext>
            </a:extLst>
          </p:cNvPr>
          <p:cNvSpPr>
            <a:spLocks noGrp="1"/>
          </p:cNvSpPr>
          <p:nvPr>
            <p:ph type="title"/>
          </p:nvPr>
        </p:nvSpPr>
        <p:spPr>
          <a:xfrm>
            <a:off x="4866968" y="914400"/>
            <a:ext cx="6627924" cy="1307592"/>
          </a:xfrm>
        </p:spPr>
        <p:txBody>
          <a:bodyPr>
            <a:normAutofit/>
          </a:bodyPr>
          <a:lstStyle/>
          <a:p>
            <a:pPr>
              <a:lnSpc>
                <a:spcPct val="90000"/>
              </a:lnSpc>
            </a:pPr>
            <a:r>
              <a:rPr lang="en-US" dirty="0"/>
              <a:t>IMPROVEMETNS AND FUTURE WORKS</a:t>
            </a:r>
          </a:p>
        </p:txBody>
      </p:sp>
      <p:pic>
        <p:nvPicPr>
          <p:cNvPr id="6" name="Picture 5" descr="Stopwatch with time motion blur">
            <a:extLst>
              <a:ext uri="{FF2B5EF4-FFF2-40B4-BE49-F238E27FC236}">
                <a16:creationId xmlns:a16="http://schemas.microsoft.com/office/drawing/2014/main" id="{591C1DDB-86FB-E6C9-B303-44A0363C9395}"/>
              </a:ext>
            </a:extLst>
          </p:cNvPr>
          <p:cNvPicPr>
            <a:picLocks noChangeAspect="1"/>
          </p:cNvPicPr>
          <p:nvPr/>
        </p:nvPicPr>
        <p:blipFill>
          <a:blip r:embed="rId2"/>
          <a:srcRect l="8240" r="1" b="1"/>
          <a:stretch/>
        </p:blipFill>
        <p:spPr>
          <a:xfrm>
            <a:off x="20" y="-17929"/>
            <a:ext cx="4206220" cy="6875929"/>
          </a:xfrm>
          <a:prstGeom prst="rect">
            <a:avLst/>
          </a:prstGeom>
        </p:spPr>
      </p:pic>
      <p:cxnSp>
        <p:nvCxnSpPr>
          <p:cNvPr id="12" name="Straight Connector 11">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05FA54F0-7757-CA06-DA8B-FFA8BD7F3AD1}"/>
              </a:ext>
            </a:extLst>
          </p:cNvPr>
          <p:cNvSpPr>
            <a:spLocks noGrp="1" noChangeArrowheads="1"/>
          </p:cNvSpPr>
          <p:nvPr>
            <p:ph idx="1"/>
          </p:nvPr>
        </p:nvSpPr>
        <p:spPr bwMode="auto">
          <a:xfrm>
            <a:off x="4866968" y="2221992"/>
            <a:ext cx="6627924" cy="373989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1" i="0" u="none" strike="noStrike" cap="none" normalizeH="0" baseline="0" dirty="0">
                <a:ln>
                  <a:noFill/>
                </a:ln>
                <a:effectLst/>
                <a:latin typeface="Arial" panose="020B0604020202020204" pitchFamily="34" charset="0"/>
              </a:rPr>
              <a:t>Optimize inference speed</a:t>
            </a:r>
            <a:r>
              <a:rPr kumimoji="0" lang="en-US" altLang="en-US" sz="1100" b="0" i="0" u="none" strike="noStrike" cap="none" normalizeH="0" baseline="0" dirty="0">
                <a:ln>
                  <a:noFill/>
                </a:ln>
                <a:effectLst/>
                <a:latin typeface="Arial" panose="020B0604020202020204" pitchFamily="34" charset="0"/>
              </a:rPr>
              <a:t> by switching to a smaller or quantized model in </a:t>
            </a:r>
            <a:r>
              <a:rPr kumimoji="0" lang="en-US" altLang="en-US" sz="1100" b="0" i="0" u="none" strike="noStrike" cap="none" normalizeH="0" baseline="0" dirty="0" err="1">
                <a:ln>
                  <a:noFill/>
                </a:ln>
                <a:effectLst/>
                <a:latin typeface="Arial" panose="020B0604020202020204" pitchFamily="34" charset="0"/>
              </a:rPr>
              <a:t>Ollama</a:t>
            </a:r>
            <a:r>
              <a:rPr kumimoji="0" lang="en-US" altLang="en-US" sz="1100" b="0" i="0" u="none" strike="noStrike" cap="none" normalizeH="0" baseline="0" dirty="0">
                <a:ln>
                  <a:noFill/>
                </a:ln>
                <a:effectLst/>
                <a:latin typeface="Arial" panose="020B0604020202020204" pitchFamily="34" charset="0"/>
              </a:rPr>
              <a:t> (e.g., Mistral 7B Q4_K_M) to reduce latency</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Explore using </a:t>
            </a:r>
            <a:r>
              <a:rPr kumimoji="0" lang="en-US" altLang="en-US" sz="1100" b="1" i="0" u="none" strike="noStrike" cap="none" normalizeH="0" baseline="0" dirty="0" err="1">
                <a:ln>
                  <a:noFill/>
                </a:ln>
                <a:effectLst/>
                <a:latin typeface="Arial" panose="020B0604020202020204" pitchFamily="34" charset="0"/>
              </a:rPr>
              <a:t>Mixtral</a:t>
            </a:r>
            <a:r>
              <a:rPr kumimoji="0" lang="en-US" altLang="en-US" sz="1100" b="1" i="0" u="none" strike="noStrike" cap="none" normalizeH="0" baseline="0" dirty="0">
                <a:ln>
                  <a:noFill/>
                </a:ln>
                <a:effectLst/>
                <a:latin typeface="Arial" panose="020B0604020202020204" pitchFamily="34" charset="0"/>
              </a:rPr>
              <a:t> 8x7B</a:t>
            </a:r>
            <a:r>
              <a:rPr kumimoji="0" lang="en-US" altLang="en-US" sz="1100" b="0" i="0" u="none" strike="noStrike" cap="none" normalizeH="0" baseline="0" dirty="0">
                <a:ln>
                  <a:noFill/>
                </a:ln>
                <a:effectLst/>
                <a:latin typeface="Arial" panose="020B0604020202020204" pitchFamily="34" charset="0"/>
              </a:rPr>
              <a:t> for better accuracy while balancing performance</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Investigate </a:t>
            </a:r>
            <a:r>
              <a:rPr kumimoji="0" lang="en-US" altLang="en-US" sz="1100" b="1" i="0" u="none" strike="noStrike" cap="none" normalizeH="0" baseline="0" dirty="0">
                <a:ln>
                  <a:noFill/>
                </a:ln>
                <a:effectLst/>
                <a:latin typeface="Arial" panose="020B0604020202020204" pitchFamily="34" charset="0"/>
              </a:rPr>
              <a:t>running </a:t>
            </a:r>
            <a:r>
              <a:rPr kumimoji="0" lang="en-US" altLang="en-US" sz="1100" b="1" i="0" u="none" strike="noStrike" cap="none" normalizeH="0" baseline="0" dirty="0" err="1">
                <a:ln>
                  <a:noFill/>
                </a:ln>
                <a:effectLst/>
                <a:latin typeface="Arial" panose="020B0604020202020204" pitchFamily="34" charset="0"/>
              </a:rPr>
              <a:t>Ollama</a:t>
            </a:r>
            <a:r>
              <a:rPr kumimoji="0" lang="en-US" altLang="en-US" sz="1100" b="1" i="0" u="none" strike="noStrike" cap="none" normalizeH="0" baseline="0" dirty="0">
                <a:ln>
                  <a:noFill/>
                </a:ln>
                <a:effectLst/>
                <a:latin typeface="Arial" panose="020B0604020202020204" pitchFamily="34" charset="0"/>
              </a:rPr>
              <a:t> with GPU acceleration</a:t>
            </a:r>
            <a:r>
              <a:rPr kumimoji="0" lang="en-US" altLang="en-US" sz="1100" b="0" i="0" u="none" strike="noStrike" cap="none" normalizeH="0" baseline="0" dirty="0">
                <a:ln>
                  <a:noFill/>
                </a:ln>
                <a:effectLst/>
                <a:latin typeface="Arial" panose="020B0604020202020204" pitchFamily="34" charset="0"/>
              </a:rPr>
              <a:t> (if hardware available) to improve response time</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Add </a:t>
            </a:r>
            <a:r>
              <a:rPr kumimoji="0" lang="en-US" altLang="en-US" sz="1100" b="1" i="0" u="none" strike="noStrike" cap="none" normalizeH="0" baseline="0" dirty="0">
                <a:ln>
                  <a:noFill/>
                </a:ln>
                <a:effectLst/>
                <a:latin typeface="Arial" panose="020B0604020202020204" pitchFamily="34" charset="0"/>
              </a:rPr>
              <a:t>asynchronous processing and task queue</a:t>
            </a:r>
            <a:r>
              <a:rPr kumimoji="0" lang="en-US" altLang="en-US" sz="1100" b="0" i="0" u="none" strike="noStrike" cap="none" normalizeH="0" baseline="0" dirty="0">
                <a:ln>
                  <a:noFill/>
                </a:ln>
                <a:effectLst/>
                <a:latin typeface="Arial" panose="020B0604020202020204" pitchFamily="34" charset="0"/>
              </a:rPr>
              <a:t> (e.g., Celery) to handle multiple requests without blocking</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Implement </a:t>
            </a:r>
            <a:r>
              <a:rPr kumimoji="0" lang="en-US" altLang="en-US" sz="1100" b="1" i="0" u="none" strike="noStrike" cap="none" normalizeH="0" baseline="0" dirty="0">
                <a:ln>
                  <a:noFill/>
                </a:ln>
                <a:effectLst/>
                <a:latin typeface="Arial" panose="020B0604020202020204" pitchFamily="34" charset="0"/>
              </a:rPr>
              <a:t>caching for repeated prompts</a:t>
            </a:r>
            <a:r>
              <a:rPr kumimoji="0" lang="en-US" altLang="en-US" sz="1100" b="0" i="0" u="none" strike="noStrike" cap="none" normalizeH="0" baseline="0" dirty="0">
                <a:ln>
                  <a:noFill/>
                </a:ln>
                <a:effectLst/>
                <a:latin typeface="Arial" panose="020B0604020202020204" pitchFamily="34" charset="0"/>
              </a:rPr>
              <a:t> to avoid redundant model calls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Explore integrating a </a:t>
            </a:r>
            <a:r>
              <a:rPr kumimoji="0" lang="en-US" altLang="en-US" sz="1100" b="1" i="0" u="none" strike="noStrike" cap="none" normalizeH="0" baseline="0" dirty="0">
                <a:ln>
                  <a:noFill/>
                </a:ln>
                <a:effectLst/>
                <a:latin typeface="Arial" panose="020B0604020202020204" pitchFamily="34" charset="0"/>
              </a:rPr>
              <a:t>speech-to-text pipeline</a:t>
            </a:r>
            <a:r>
              <a:rPr kumimoji="0" lang="en-US" altLang="en-US" sz="1100" b="0" i="0" u="none" strike="noStrike" cap="none" normalizeH="0" baseline="0" dirty="0">
                <a:ln>
                  <a:noFill/>
                </a:ln>
                <a:effectLst/>
                <a:latin typeface="Arial" panose="020B0604020202020204" pitchFamily="34" charset="0"/>
              </a:rPr>
              <a:t> to process audio calls directly instead of manual transcripts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Improve prompt engineering to reduce model output errors and lower post-processing needs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Enhance </a:t>
            </a:r>
            <a:r>
              <a:rPr kumimoji="0" lang="en-US" altLang="en-US" sz="1100" b="1" i="0" u="none" strike="noStrike" cap="none" normalizeH="0" baseline="0" dirty="0">
                <a:ln>
                  <a:noFill/>
                </a:ln>
                <a:effectLst/>
                <a:latin typeface="Arial" panose="020B0604020202020204" pitchFamily="34" charset="0"/>
              </a:rPr>
              <a:t>error handling</a:t>
            </a:r>
            <a:r>
              <a:rPr kumimoji="0" lang="en-US" altLang="en-US" sz="1100" b="0" i="0" u="none" strike="noStrike" cap="none" normalizeH="0" baseline="0" dirty="0">
                <a:ln>
                  <a:noFill/>
                </a:ln>
                <a:effectLst/>
                <a:latin typeface="Arial" panose="020B0604020202020204" pitchFamily="34" charset="0"/>
              </a:rPr>
              <a:t> for edge cases and malformed model outputs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Deploy the model as a </a:t>
            </a:r>
            <a:r>
              <a:rPr kumimoji="0" lang="en-US" altLang="en-US" sz="1100" b="1" i="0" u="none" strike="noStrike" cap="none" normalizeH="0" baseline="0" dirty="0">
                <a:ln>
                  <a:noFill/>
                </a:ln>
                <a:effectLst/>
                <a:latin typeface="Arial" panose="020B0604020202020204" pitchFamily="34" charset="0"/>
              </a:rPr>
              <a:t>microservice with load balancing</a:t>
            </a:r>
            <a:r>
              <a:rPr kumimoji="0" lang="en-US" altLang="en-US" sz="1100" b="0" i="0" u="none" strike="noStrike" cap="none" normalizeH="0" baseline="0" dirty="0">
                <a:ln>
                  <a:noFill/>
                </a:ln>
                <a:effectLst/>
                <a:latin typeface="Arial" panose="020B0604020202020204" pitchFamily="34" charset="0"/>
              </a:rPr>
              <a:t> for scalability</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100" b="0" i="0" u="none" strike="noStrike" cap="none" normalizeH="0" baseline="0" dirty="0">
                <a:ln>
                  <a:noFill/>
                </a:ln>
                <a:effectLst/>
                <a:latin typeface="Arial" panose="020B0604020202020204" pitchFamily="34" charset="0"/>
              </a:rPr>
              <a:t>Consider fine-tuning a smaller model specifically on mortgage call data for faster, more accurate extractions</a:t>
            </a:r>
          </a:p>
        </p:txBody>
      </p:sp>
      <p:cxnSp>
        <p:nvCxnSpPr>
          <p:cNvPr id="14" name="Straight Connector 13">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64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2A560-3A50-36A4-A1E8-ABA9AC31231C}"/>
              </a:ext>
            </a:extLst>
          </p:cNvPr>
          <p:cNvSpPr>
            <a:spLocks noGrp="1"/>
          </p:cNvSpPr>
          <p:nvPr>
            <p:ph type="title"/>
          </p:nvPr>
        </p:nvSpPr>
        <p:spPr>
          <a:xfrm>
            <a:off x="700635" y="914400"/>
            <a:ext cx="10691265" cy="548640"/>
          </a:xfrm>
        </p:spPr>
        <p:txBody>
          <a:bodyPr>
            <a:normAutofit fontScale="90000"/>
          </a:bodyPr>
          <a:lstStyle/>
          <a:p>
            <a:r>
              <a:rPr lang="en-US" sz="3200"/>
              <a:t>Conclusion</a:t>
            </a:r>
            <a:endParaRPr lang="en-US" sz="3200" dirty="0"/>
          </a:p>
        </p:txBody>
      </p:sp>
      <p:graphicFrame>
        <p:nvGraphicFramePr>
          <p:cNvPr id="5" name="Content Placeholder 2">
            <a:extLst>
              <a:ext uri="{FF2B5EF4-FFF2-40B4-BE49-F238E27FC236}">
                <a16:creationId xmlns:a16="http://schemas.microsoft.com/office/drawing/2014/main" id="{A7CDBEF9-EEF4-EB67-75E2-84E11F3216A3}"/>
              </a:ext>
            </a:extLst>
          </p:cNvPr>
          <p:cNvGraphicFramePr>
            <a:graphicFrameLocks noGrp="1"/>
          </p:cNvGraphicFramePr>
          <p:nvPr>
            <p:ph idx="1"/>
          </p:nvPr>
        </p:nvGraphicFramePr>
        <p:xfrm>
          <a:off x="700635" y="1463040"/>
          <a:ext cx="10691265" cy="4498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241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35F2381C-F28C-F899-50EF-7CEB8F4AC652}"/>
              </a:ext>
            </a:extLst>
          </p:cNvPr>
          <p:cNvSpPr>
            <a:spLocks noGrp="1"/>
          </p:cNvSpPr>
          <p:nvPr>
            <p:ph idx="1"/>
          </p:nvPr>
        </p:nvSpPr>
        <p:spPr>
          <a:xfrm>
            <a:off x="5871353" y="2200490"/>
            <a:ext cx="5269831" cy="3445399"/>
          </a:xfrm>
        </p:spPr>
        <p:txBody>
          <a:bodyPr>
            <a:normAutofit/>
          </a:bodyPr>
          <a:lstStyle/>
          <a:p>
            <a:pPr marL="0" indent="0">
              <a:buNone/>
            </a:pPr>
            <a:r>
              <a:rPr lang="en-US" dirty="0"/>
              <a:t>THANK YOU</a:t>
            </a:r>
          </a:p>
        </p:txBody>
      </p:sp>
      <p:cxnSp>
        <p:nvCxnSpPr>
          <p:cNvPr id="16" name="Straight Connector 15">
            <a:extLst>
              <a:ext uri="{FF2B5EF4-FFF2-40B4-BE49-F238E27FC236}">
                <a16:creationId xmlns:a16="http://schemas.microsoft.com/office/drawing/2014/main" id="{78F0A063-5253-8DF5-3B7B-12FE096705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0816" y="3764346"/>
            <a:ext cx="402336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82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C9B39-1A1A-617E-3169-3CFC3ECD8A86}"/>
              </a:ext>
            </a:extLst>
          </p:cNvPr>
          <p:cNvSpPr>
            <a:spLocks noGrp="1"/>
          </p:cNvSpPr>
          <p:nvPr>
            <p:ph type="title"/>
          </p:nvPr>
        </p:nvSpPr>
        <p:spPr>
          <a:xfrm>
            <a:off x="704087" y="559063"/>
            <a:ext cx="3306747" cy="5256025"/>
          </a:xfrm>
        </p:spPr>
        <p:txBody>
          <a:bodyPr>
            <a:normAutofit/>
          </a:bodyPr>
          <a:lstStyle/>
          <a:p>
            <a:r>
              <a:rPr lang="en-US" sz="3600"/>
              <a:t>SYSTEM ARCHITECTURE / APPROACH</a:t>
            </a:r>
            <a:endParaRPr lang="en-US" sz="3600" dirty="0"/>
          </a:p>
        </p:txBody>
      </p:sp>
      <p:sp>
        <p:nvSpPr>
          <p:cNvPr id="3" name="Content Placeholder 2">
            <a:extLst>
              <a:ext uri="{FF2B5EF4-FFF2-40B4-BE49-F238E27FC236}">
                <a16:creationId xmlns:a16="http://schemas.microsoft.com/office/drawing/2014/main" id="{88E1939D-BB6C-BE74-3040-83DFA37D857D}"/>
              </a:ext>
            </a:extLst>
          </p:cNvPr>
          <p:cNvSpPr>
            <a:spLocks noGrp="1"/>
          </p:cNvSpPr>
          <p:nvPr>
            <p:ph idx="1"/>
          </p:nvPr>
        </p:nvSpPr>
        <p:spPr>
          <a:xfrm>
            <a:off x="4643022" y="622248"/>
            <a:ext cx="6844892" cy="5905873"/>
          </a:xfrm>
        </p:spPr>
        <p:txBody>
          <a:bodyPr>
            <a:norm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This system is an AI-powered solution for automatically extracting structured data from customer-agent call transcripts to populate a mortgage loan application (Form 1003). It includes:</a:t>
            </a:r>
          </a:p>
          <a:p>
            <a:pPr eaLnBrk="0" fontAlgn="base" hangingPunct="0">
              <a:lnSpc>
                <a:spcPct val="100000"/>
              </a:lnSpc>
              <a:spcBef>
                <a:spcPct val="0"/>
              </a:spcBef>
              <a:spcAft>
                <a:spcPct val="0"/>
              </a:spcAf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A </a:t>
            </a:r>
            <a:r>
              <a:rPr kumimoji="0" lang="en-US" altLang="en-US" sz="1100" b="1"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FastAPI backend</a:t>
            </a: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 exposing a /extract-fields REST API.</a:t>
            </a:r>
          </a:p>
          <a:p>
            <a:pPr eaLnBrk="0" fontAlgn="base" hangingPunct="0">
              <a:lnSpc>
                <a:spcPct val="100000"/>
              </a:lnSpc>
              <a:spcBef>
                <a:spcPct val="0"/>
              </a:spcBef>
              <a:spcAft>
                <a:spcPct val="0"/>
              </a:spcAf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A </a:t>
            </a:r>
            <a:r>
              <a:rPr kumimoji="0" lang="en-US" altLang="en-US" sz="1100" b="1"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Gradio-based frontend</a:t>
            </a: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 for interactive testing</a:t>
            </a:r>
          </a:p>
          <a:p>
            <a:pPr eaLnBrk="0" fontAlgn="base" hangingPunct="0">
              <a:lnSpc>
                <a:spcPct val="100000"/>
              </a:lnSpc>
              <a:spcBef>
                <a:spcPct val="0"/>
              </a:spcBef>
              <a:spcAft>
                <a:spcPct val="0"/>
              </a:spcAf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Integration with a </a:t>
            </a:r>
            <a:r>
              <a:rPr kumimoji="0" lang="en-US" altLang="en-US" sz="1100" b="1"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locally hosted Mistral LLM using Ollama</a:t>
            </a:r>
            <a:endPar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spcBef>
                <a:spcPct val="0"/>
              </a:spcBef>
              <a:spcAft>
                <a:spcPct val="0"/>
              </a:spcAf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A prompt-engineering approach to instruct the model to return valid JSON with field names, values, and confidence scores</a:t>
            </a:r>
          </a:p>
          <a:p>
            <a:pPr eaLnBrk="0" fontAlgn="base" hangingPunct="0">
              <a:lnSpc>
                <a:spcPct val="100000"/>
              </a:lnSpc>
              <a:spcBef>
                <a:spcPct val="0"/>
              </a:spcBef>
              <a:spcAft>
                <a:spcPct val="0"/>
              </a:spcAft>
            </a:pPr>
            <a:r>
              <a:rPr kumimoji="0" lang="en-US" altLang="en-US" sz="11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rPr>
              <a:t>JSON parsing and validation before presenting results.</a:t>
            </a:r>
            <a:endParaRPr lang="en-US" altLang="en-US" sz="1100">
              <a:latin typeface="Calibri" panose="020F0502020204030204" pitchFamily="34" charset="0"/>
              <a:ea typeface="Calibri" panose="020F0502020204030204" pitchFamily="34" charset="0"/>
              <a:cs typeface="Calibri" panose="020F0502020204030204" pitchFamily="34" charset="0"/>
            </a:endParaRPr>
          </a:p>
          <a:p>
            <a:pPr marL="0" marR="0" indent="0" rtl="0" eaLnBrk="0" fontAlgn="base" latinLnBrk="0" hangingPunct="0">
              <a:lnSpc>
                <a:spcPct val="100000"/>
              </a:lnSpc>
              <a:buNone/>
            </a:pPr>
            <a:r>
              <a:rPr lang="en-US" sz="1400" b="1" i="0" u="sng" kern="1200" baseline="0">
                <a:ln>
                  <a:noFill/>
                </a:ln>
                <a:effectLst/>
                <a:latin typeface="Calibri" panose="020F0502020204030204" pitchFamily="34" charset="0"/>
                <a:ea typeface="Calibri" panose="020F0502020204030204" pitchFamily="34" charset="0"/>
                <a:cs typeface="Calibri" panose="020F0502020204030204" pitchFamily="34" charset="0"/>
              </a:rPr>
              <a:t>Key Features:</a:t>
            </a:r>
            <a:endParaRPr lang="en-US" sz="1400" u="sng">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Extracts around 23 predefined mortgage application fields</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Returns JSON with field_name, field_value, confidence_score</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Uses </a:t>
            </a: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Ollama running Mistral LLM locally (no OpenAI or Gemini dependency)</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Validates AI response for JSON format compliance</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Supports both API access and UI interaction via Gradio</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Designed to handle ambiguous, incomplete, or corrected responses</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Enforces confidence scoring based on certainty of extraction</a:t>
            </a:r>
          </a:p>
          <a:p>
            <a:pPr marL="0" marR="0" indent="0" rtl="0" eaLnBrk="0" fontAlgn="base" latinLnBrk="0" hangingPunct="0">
              <a:lnSpc>
                <a:spcPct val="100000"/>
              </a:lnSpc>
              <a:buNone/>
            </a:pPr>
            <a:r>
              <a:rPr lang="en-US" sz="1100" b="1" i="0" u="sng" kern="1200" baseline="0">
                <a:ln>
                  <a:noFill/>
                </a:ln>
                <a:effectLst/>
                <a:latin typeface="Calibri" panose="020F0502020204030204" pitchFamily="34" charset="0"/>
                <a:ea typeface="Calibri" panose="020F0502020204030204" pitchFamily="34" charset="0"/>
                <a:cs typeface="Calibri" panose="020F0502020204030204" pitchFamily="34" charset="0"/>
              </a:rPr>
              <a:t>Technical Components:</a:t>
            </a:r>
            <a:endParaRPr lang="en-US" sz="1100" u="sng">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Gradio UI</a:t>
            </a: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 → allows user to input transcript and view extracted fields</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FastAPI Backend</a:t>
            </a: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 → handles prompt construction, API routing, JSON parsing</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Ollama Mistral Model (local)</a:t>
            </a: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 → processes prompt and generates extraction in JSON</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JSON Validation</a:t>
            </a: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 → ensures valid and clean JSON output</a:t>
            </a:r>
            <a:endParaRPr lang="en-US" sz="1100">
              <a:latin typeface="Calibri" panose="020F0502020204030204" pitchFamily="34" charset="0"/>
              <a:ea typeface="Calibri" panose="020F0502020204030204" pitchFamily="34" charset="0"/>
              <a:cs typeface="Calibri" panose="020F0502020204030204" pitchFamily="34" charset="0"/>
            </a:endParaRPr>
          </a:p>
          <a:p>
            <a:pPr eaLnBrk="0" fontAlgn="base" hangingPunct="0">
              <a:lnSpc>
                <a:spcPct val="100000"/>
              </a:lnSpc>
            </a:pPr>
            <a:r>
              <a:rPr lang="en-US" sz="1100" b="1" i="0" kern="1200" baseline="0">
                <a:ln>
                  <a:noFill/>
                </a:ln>
                <a:effectLst/>
                <a:latin typeface="Calibri" panose="020F0502020204030204" pitchFamily="34" charset="0"/>
                <a:ea typeface="Calibri" panose="020F0502020204030204" pitchFamily="34" charset="0"/>
                <a:cs typeface="Calibri" panose="020F0502020204030204" pitchFamily="34" charset="0"/>
              </a:rPr>
              <a:t>REST API Endpoint</a:t>
            </a:r>
            <a:r>
              <a:rPr lang="en-US" sz="1100" b="0" i="0" kern="1200" baseline="0">
                <a:ln>
                  <a:noFill/>
                </a:ln>
                <a:effectLst/>
                <a:latin typeface="Calibri" panose="020F0502020204030204" pitchFamily="34" charset="0"/>
                <a:ea typeface="Calibri" panose="020F0502020204030204" pitchFamily="34" charset="0"/>
                <a:cs typeface="Calibri" panose="020F0502020204030204" pitchFamily="34" charset="0"/>
              </a:rPr>
              <a:t> → /extract-fields allows integration with external clients</a:t>
            </a:r>
            <a:endParaRPr lang="en-US" sz="1100">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lang="en-US" altLang="en-US" sz="1000">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lang="en-US" altLang="en-US" sz="1000">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a:ln>
                <a:noFill/>
              </a:ln>
              <a:effectLst/>
              <a:latin typeface="Calibri" panose="020F0502020204030204" pitchFamily="34" charset="0"/>
              <a:ea typeface="Calibri" panose="020F0502020204030204" pitchFamily="34" charset="0"/>
              <a:cs typeface="Calibri" panose="020F0502020204030204" pitchFamily="34" charset="0"/>
            </a:endParaRPr>
          </a:p>
          <a:p>
            <a:pPr>
              <a:lnSpc>
                <a:spcPct val="100000"/>
              </a:lnSpc>
            </a:pPr>
            <a:endParaRPr lang="en-US" sz="1000" dirty="0">
              <a:latin typeface="Calibri" panose="020F0502020204030204" pitchFamily="34" charset="0"/>
              <a:ea typeface="Calibri" panose="020F0502020204030204" pitchFamily="34" charset="0"/>
              <a:cs typeface="Calibri" panose="020F0502020204030204" pitchFamily="34" charset="0"/>
            </a:endParaRPr>
          </a:p>
        </p:txBody>
      </p:sp>
      <p:cxnSp>
        <p:nvCxnSpPr>
          <p:cNvPr id="10" name="Straight Connector 9">
            <a:extLst>
              <a:ext uri="{FF2B5EF4-FFF2-40B4-BE49-F238E27FC236}">
                <a16:creationId xmlns:a16="http://schemas.microsoft.com/office/drawing/2014/main" id="{0AFF0B6C-73E2-4B40-9280-938C14922C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223541" y="723900"/>
            <a:ext cx="15948" cy="545007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6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a:extLst>
              <a:ext uri="{FF2B5EF4-FFF2-40B4-BE49-F238E27FC236}">
                <a16:creationId xmlns:a16="http://schemas.microsoft.com/office/drawing/2014/main" id="{0AA52796-A905-AF42-4954-A13A3DD96778}"/>
              </a:ext>
            </a:extLst>
          </p:cNvPr>
          <p:cNvPicPr>
            <a:picLocks noGrp="1" noChangeAspect="1"/>
          </p:cNvPicPr>
          <p:nvPr>
            <p:ph idx="1"/>
          </p:nvPr>
        </p:nvPicPr>
        <p:blipFill>
          <a:blip r:embed="rId2"/>
          <a:stretch>
            <a:fillRect/>
          </a:stretch>
        </p:blipFill>
        <p:spPr>
          <a:xfrm>
            <a:off x="480114" y="3202905"/>
            <a:ext cx="3178859" cy="1518788"/>
          </a:xfrm>
        </p:spPr>
      </p:pic>
      <p:sp>
        <p:nvSpPr>
          <p:cNvPr id="4" name="Rectangle 3">
            <a:extLst>
              <a:ext uri="{FF2B5EF4-FFF2-40B4-BE49-F238E27FC236}">
                <a16:creationId xmlns:a16="http://schemas.microsoft.com/office/drawing/2014/main" id="{19C7B52F-5DDB-51C9-26D9-64ED6D02A2DD}"/>
              </a:ext>
            </a:extLst>
          </p:cNvPr>
          <p:cNvSpPr/>
          <p:nvPr/>
        </p:nvSpPr>
        <p:spPr>
          <a:xfrm>
            <a:off x="839531" y="1286207"/>
            <a:ext cx="2163096" cy="1337187"/>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Input Via </a:t>
            </a:r>
            <a:r>
              <a:rPr lang="en-US" dirty="0" err="1"/>
              <a:t>Gradio</a:t>
            </a:r>
            <a:endParaRPr lang="en-US" dirty="0"/>
          </a:p>
        </p:txBody>
      </p:sp>
      <p:cxnSp>
        <p:nvCxnSpPr>
          <p:cNvPr id="6" name="Straight Arrow Connector 5">
            <a:extLst>
              <a:ext uri="{FF2B5EF4-FFF2-40B4-BE49-F238E27FC236}">
                <a16:creationId xmlns:a16="http://schemas.microsoft.com/office/drawing/2014/main" id="{FE1EFF15-20FA-26D8-C1AB-7EB8F73C5073}"/>
              </a:ext>
            </a:extLst>
          </p:cNvPr>
          <p:cNvCxnSpPr/>
          <p:nvPr/>
        </p:nvCxnSpPr>
        <p:spPr>
          <a:xfrm>
            <a:off x="3002627" y="1954800"/>
            <a:ext cx="6685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C21BDEC3-2FC6-2A47-2EAE-B1A96D71D984}"/>
              </a:ext>
            </a:extLst>
          </p:cNvPr>
          <p:cNvSpPr/>
          <p:nvPr/>
        </p:nvSpPr>
        <p:spPr>
          <a:xfrm>
            <a:off x="3671220" y="1325536"/>
            <a:ext cx="1909829" cy="129785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 request to/extract-fields</a:t>
            </a:r>
          </a:p>
        </p:txBody>
      </p:sp>
      <p:cxnSp>
        <p:nvCxnSpPr>
          <p:cNvPr id="10" name="Straight Arrow Connector 9">
            <a:extLst>
              <a:ext uri="{FF2B5EF4-FFF2-40B4-BE49-F238E27FC236}">
                <a16:creationId xmlns:a16="http://schemas.microsoft.com/office/drawing/2014/main" id="{9EA82E4A-C082-1DC5-E078-65DCBF0C3993}"/>
              </a:ext>
            </a:extLst>
          </p:cNvPr>
          <p:cNvCxnSpPr/>
          <p:nvPr/>
        </p:nvCxnSpPr>
        <p:spPr>
          <a:xfrm>
            <a:off x="5608175" y="1954800"/>
            <a:ext cx="845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64F4D11-07AE-AA37-9CEB-33D124760D2C}"/>
              </a:ext>
            </a:extLst>
          </p:cNvPr>
          <p:cNvSpPr/>
          <p:nvPr/>
        </p:nvSpPr>
        <p:spPr>
          <a:xfrm>
            <a:off x="6480875" y="1246680"/>
            <a:ext cx="1909829" cy="1366682"/>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Prompt Generation. (User input appended to existing prompt)</a:t>
            </a:r>
          </a:p>
        </p:txBody>
      </p:sp>
      <p:cxnSp>
        <p:nvCxnSpPr>
          <p:cNvPr id="12" name="Straight Arrow Connector 11">
            <a:extLst>
              <a:ext uri="{FF2B5EF4-FFF2-40B4-BE49-F238E27FC236}">
                <a16:creationId xmlns:a16="http://schemas.microsoft.com/office/drawing/2014/main" id="{F2C26263-5AE2-EE0C-1A1D-4AD6A5E9A241}"/>
              </a:ext>
            </a:extLst>
          </p:cNvPr>
          <p:cNvCxnSpPr/>
          <p:nvPr/>
        </p:nvCxnSpPr>
        <p:spPr>
          <a:xfrm>
            <a:off x="8390704" y="1974463"/>
            <a:ext cx="8455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9E1C3B2-32CC-2F44-7331-D562C9EAC883}"/>
              </a:ext>
            </a:extLst>
          </p:cNvPr>
          <p:cNvSpPr/>
          <p:nvPr/>
        </p:nvSpPr>
        <p:spPr>
          <a:xfrm>
            <a:off x="9246329" y="1305872"/>
            <a:ext cx="1909829" cy="129785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call to </a:t>
            </a:r>
            <a:r>
              <a:rPr lang="en-US" dirty="0" err="1"/>
              <a:t>Ollama</a:t>
            </a:r>
            <a:r>
              <a:rPr lang="en-US" dirty="0"/>
              <a:t> Mistral model running locally</a:t>
            </a:r>
          </a:p>
        </p:txBody>
      </p:sp>
      <p:cxnSp>
        <p:nvCxnSpPr>
          <p:cNvPr id="15" name="Straight Arrow Connector 14">
            <a:extLst>
              <a:ext uri="{FF2B5EF4-FFF2-40B4-BE49-F238E27FC236}">
                <a16:creationId xmlns:a16="http://schemas.microsoft.com/office/drawing/2014/main" id="{4713536A-6222-24B4-B914-F89AF24C875A}"/>
              </a:ext>
            </a:extLst>
          </p:cNvPr>
          <p:cNvCxnSpPr/>
          <p:nvPr/>
        </p:nvCxnSpPr>
        <p:spPr>
          <a:xfrm>
            <a:off x="10199840" y="2623391"/>
            <a:ext cx="0" cy="69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9030FC4-90E1-6C84-DAD5-B8FC89B9D5AA}"/>
              </a:ext>
            </a:extLst>
          </p:cNvPr>
          <p:cNvSpPr/>
          <p:nvPr/>
        </p:nvSpPr>
        <p:spPr>
          <a:xfrm>
            <a:off x="9302777" y="3313373"/>
            <a:ext cx="1909829" cy="129785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Json extraction as per logic from transcript via model</a:t>
            </a:r>
          </a:p>
        </p:txBody>
      </p:sp>
      <p:cxnSp>
        <p:nvCxnSpPr>
          <p:cNvPr id="17" name="Straight Arrow Connector 16">
            <a:extLst>
              <a:ext uri="{FF2B5EF4-FFF2-40B4-BE49-F238E27FC236}">
                <a16:creationId xmlns:a16="http://schemas.microsoft.com/office/drawing/2014/main" id="{04EA37FE-D0D2-978B-741F-1D1DDC9A07C3}"/>
              </a:ext>
            </a:extLst>
          </p:cNvPr>
          <p:cNvCxnSpPr>
            <a:cxnSpLocks/>
          </p:cNvCxnSpPr>
          <p:nvPr/>
        </p:nvCxnSpPr>
        <p:spPr>
          <a:xfrm flipH="1">
            <a:off x="8390704" y="3962300"/>
            <a:ext cx="919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43E85DD-0C57-C38B-3D8C-FFC229B0E4CB}"/>
              </a:ext>
            </a:extLst>
          </p:cNvPr>
          <p:cNvSpPr/>
          <p:nvPr/>
        </p:nvSpPr>
        <p:spPr>
          <a:xfrm>
            <a:off x="6488118" y="3313372"/>
            <a:ext cx="1909829" cy="129785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FastAPI</a:t>
            </a:r>
            <a:r>
              <a:rPr lang="en-US" dirty="0"/>
              <a:t> backend Json parsing and validation</a:t>
            </a:r>
          </a:p>
        </p:txBody>
      </p:sp>
      <p:cxnSp>
        <p:nvCxnSpPr>
          <p:cNvPr id="20" name="Straight Arrow Connector 19">
            <a:extLst>
              <a:ext uri="{FF2B5EF4-FFF2-40B4-BE49-F238E27FC236}">
                <a16:creationId xmlns:a16="http://schemas.microsoft.com/office/drawing/2014/main" id="{F7DBE0E8-370D-7EF6-4EA5-6A9AF479B243}"/>
              </a:ext>
            </a:extLst>
          </p:cNvPr>
          <p:cNvCxnSpPr>
            <a:cxnSpLocks/>
          </p:cNvCxnSpPr>
          <p:nvPr/>
        </p:nvCxnSpPr>
        <p:spPr>
          <a:xfrm flipH="1">
            <a:off x="5568802" y="3962299"/>
            <a:ext cx="919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54BCE15-6D8D-F053-3FE8-881B16427ECC}"/>
              </a:ext>
            </a:extLst>
          </p:cNvPr>
          <p:cNvSpPr/>
          <p:nvPr/>
        </p:nvSpPr>
        <p:spPr>
          <a:xfrm>
            <a:off x="3658973" y="3313372"/>
            <a:ext cx="1909829" cy="129785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Output Displayed on </a:t>
            </a:r>
            <a:r>
              <a:rPr lang="en-US" dirty="0" err="1"/>
              <a:t>Gradio</a:t>
            </a:r>
            <a:r>
              <a:rPr lang="en-US" dirty="0"/>
              <a:t> UI</a:t>
            </a:r>
          </a:p>
        </p:txBody>
      </p:sp>
    </p:spTree>
    <p:extLst>
      <p:ext uri="{BB962C8B-B14F-4D97-AF65-F5344CB8AC3E}">
        <p14:creationId xmlns:p14="http://schemas.microsoft.com/office/powerpoint/2010/main" val="1154922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B409AB-9D07-F76E-AF3C-3EA45D8E22C5}"/>
              </a:ext>
            </a:extLst>
          </p:cNvPr>
          <p:cNvSpPr>
            <a:spLocks noGrp="1"/>
          </p:cNvSpPr>
          <p:nvPr>
            <p:ph type="title"/>
          </p:nvPr>
        </p:nvSpPr>
        <p:spPr>
          <a:xfrm>
            <a:off x="4866968" y="914400"/>
            <a:ext cx="6627924" cy="1307592"/>
          </a:xfrm>
        </p:spPr>
        <p:txBody>
          <a:bodyPr>
            <a:normAutofit/>
          </a:bodyPr>
          <a:lstStyle/>
          <a:p>
            <a:r>
              <a:rPr lang="en-US"/>
              <a:t>Technical Approach</a:t>
            </a:r>
          </a:p>
        </p:txBody>
      </p:sp>
      <p:pic>
        <p:nvPicPr>
          <p:cNvPr id="6" name="Picture 5" descr="Floorplan on a table">
            <a:extLst>
              <a:ext uri="{FF2B5EF4-FFF2-40B4-BE49-F238E27FC236}">
                <a16:creationId xmlns:a16="http://schemas.microsoft.com/office/drawing/2014/main" id="{0C6FB815-F1B0-3243-F5AA-A149E28B09DD}"/>
              </a:ext>
            </a:extLst>
          </p:cNvPr>
          <p:cNvPicPr>
            <a:picLocks noChangeAspect="1"/>
          </p:cNvPicPr>
          <p:nvPr/>
        </p:nvPicPr>
        <p:blipFill>
          <a:blip r:embed="rId2"/>
          <a:srcRect l="36754" r="20120" b="1"/>
          <a:stretch/>
        </p:blipFill>
        <p:spPr>
          <a:xfrm>
            <a:off x="20" y="-17929"/>
            <a:ext cx="4206220" cy="6875929"/>
          </a:xfrm>
          <a:prstGeom prst="rect">
            <a:avLst/>
          </a:prstGeom>
        </p:spPr>
      </p:pic>
      <p:cxnSp>
        <p:nvCxnSpPr>
          <p:cNvPr id="12" name="Straight Connector 11">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1">
            <a:extLst>
              <a:ext uri="{FF2B5EF4-FFF2-40B4-BE49-F238E27FC236}">
                <a16:creationId xmlns:a16="http://schemas.microsoft.com/office/drawing/2014/main" id="{DF721909-2F19-D32C-2657-55C2C89878BD}"/>
              </a:ext>
            </a:extLst>
          </p:cNvPr>
          <p:cNvSpPr>
            <a:spLocks noGrp="1" noChangeArrowheads="1"/>
          </p:cNvSpPr>
          <p:nvPr>
            <p:ph idx="1"/>
          </p:nvPr>
        </p:nvSpPr>
        <p:spPr bwMode="auto">
          <a:xfrm>
            <a:off x="4866968" y="1817227"/>
            <a:ext cx="6627924" cy="414466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Built using </a:t>
            </a:r>
            <a:r>
              <a:rPr kumimoji="0" lang="en-US" altLang="en-US" sz="1400" b="1"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FastAPI</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to expose a REST API endpoint /extract-fields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Used </a:t>
            </a:r>
            <a:r>
              <a:rPr kumimoji="0" lang="en-US" altLang="en-US" sz="1400" b="1"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Gradio</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to build a simple, user-friendly web UI for input and result display</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Integrated with a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locally hosted Mistral LLM via </a:t>
            </a:r>
            <a:r>
              <a:rPr kumimoji="0" lang="en-US" altLang="en-US" sz="1400" b="1"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Ollama</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API</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(no external API like OpenAI/Gemini)</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Designed a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prompt-engineering strategy</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embedding extraction instructions and JSON formatting rules into the input prompt</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Implemented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dynamic prompt construction</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user transcript is embedded into the prompt template</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Communicated with </a:t>
            </a:r>
            <a:r>
              <a:rPr kumimoji="0" lang="en-US" altLang="en-US" sz="14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Ollama</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API via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HTTP POST requests</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from backend</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Validated AI-generated response by parsing JSON and handling invalid outputs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Implemented error handling for invalid input, model errors, and JSON decoding issues</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Returned structured JSON containing </a:t>
            </a:r>
            <a:r>
              <a:rPr kumimoji="0" lang="en-US" altLang="en-US" sz="14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field_name</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field_value</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1400" b="0" i="0" u="none"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confidence_score</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for each extracted field</a:t>
            </a:r>
          </a:p>
          <a:p>
            <a:pPr marL="0" marR="0" lvl="0" indent="0" defTabSz="914400" rtl="0" eaLnBrk="0" fontAlgn="base" latinLnBrk="0" hangingPunct="0">
              <a:lnSpc>
                <a:spcPct val="100000"/>
              </a:lnSpc>
              <a:spcBef>
                <a:spcPct val="0"/>
              </a:spcBef>
              <a:spcAft>
                <a:spcPts val="600"/>
              </a:spcAft>
              <a:buClrTx/>
              <a:buSzTx/>
              <a:buFontTx/>
              <a:buChar char="•"/>
              <a:tabLst/>
            </a:pP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Supported both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interactive UI input</a:t>
            </a:r>
            <a:r>
              <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and </a:t>
            </a:r>
            <a:r>
              <a:rPr kumimoji="0" lang="en-US" altLang="en-US" sz="1400" b="1"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programmatic REST API calls</a:t>
            </a:r>
            <a:endParaRPr kumimoji="0" lang="en-US" altLang="en-US" sz="1400" b="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p:txBody>
      </p:sp>
      <p:cxnSp>
        <p:nvCxnSpPr>
          <p:cNvPr id="14" name="Straight Connector 13">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818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F96B-0F96-54FE-8578-8CA67FE93A15}"/>
              </a:ext>
            </a:extLst>
          </p:cNvPr>
          <p:cNvSpPr>
            <a:spLocks noGrp="1"/>
          </p:cNvSpPr>
          <p:nvPr>
            <p:ph type="title"/>
          </p:nvPr>
        </p:nvSpPr>
        <p:spPr>
          <a:xfrm>
            <a:off x="700635" y="914400"/>
            <a:ext cx="10691265" cy="599440"/>
          </a:xfrm>
        </p:spPr>
        <p:txBody>
          <a:bodyPr>
            <a:normAutofit/>
          </a:bodyPr>
          <a:lstStyle/>
          <a:p>
            <a:r>
              <a:rPr lang="en-US" sz="3200" dirty="0"/>
              <a:t>Code walkthrough</a:t>
            </a:r>
          </a:p>
        </p:txBody>
      </p:sp>
      <p:pic>
        <p:nvPicPr>
          <p:cNvPr id="5" name="Content Placeholder 4">
            <a:extLst>
              <a:ext uri="{FF2B5EF4-FFF2-40B4-BE49-F238E27FC236}">
                <a16:creationId xmlns:a16="http://schemas.microsoft.com/office/drawing/2014/main" id="{D129D17B-7E69-1899-75E7-D59B764F1986}"/>
              </a:ext>
            </a:extLst>
          </p:cNvPr>
          <p:cNvPicPr>
            <a:picLocks noGrp="1" noChangeAspect="1"/>
          </p:cNvPicPr>
          <p:nvPr>
            <p:ph idx="1"/>
          </p:nvPr>
        </p:nvPicPr>
        <p:blipFill>
          <a:blip r:embed="rId2"/>
          <a:stretch>
            <a:fillRect/>
          </a:stretch>
        </p:blipFill>
        <p:spPr>
          <a:xfrm>
            <a:off x="343741" y="1513840"/>
            <a:ext cx="3643043" cy="1137920"/>
          </a:xfrm>
        </p:spPr>
      </p:pic>
      <p:sp>
        <p:nvSpPr>
          <p:cNvPr id="6" name="TextBox 5">
            <a:extLst>
              <a:ext uri="{FF2B5EF4-FFF2-40B4-BE49-F238E27FC236}">
                <a16:creationId xmlns:a16="http://schemas.microsoft.com/office/drawing/2014/main" id="{2A6BB40B-E403-B00D-579E-BE932D287FE5}"/>
              </a:ext>
            </a:extLst>
          </p:cNvPr>
          <p:cNvSpPr txBox="1"/>
          <p:nvPr/>
        </p:nvSpPr>
        <p:spPr>
          <a:xfrm>
            <a:off x="5653024" y="1803935"/>
            <a:ext cx="3362960" cy="369332"/>
          </a:xfrm>
          <a:prstGeom prst="rect">
            <a:avLst/>
          </a:prstGeom>
          <a:noFill/>
        </p:spPr>
        <p:txBody>
          <a:bodyPr wrap="square" rtlCol="0">
            <a:spAutoFit/>
          </a:bodyPr>
          <a:lstStyle/>
          <a:p>
            <a:r>
              <a:rPr lang="en-US" dirty="0"/>
              <a:t>- Import the necessary modules</a:t>
            </a:r>
          </a:p>
        </p:txBody>
      </p:sp>
      <p:pic>
        <p:nvPicPr>
          <p:cNvPr id="8" name="Picture 7">
            <a:extLst>
              <a:ext uri="{FF2B5EF4-FFF2-40B4-BE49-F238E27FC236}">
                <a16:creationId xmlns:a16="http://schemas.microsoft.com/office/drawing/2014/main" id="{FD1D262C-3D2F-0E31-0BFF-0FC4F2497C3C}"/>
              </a:ext>
            </a:extLst>
          </p:cNvPr>
          <p:cNvPicPr>
            <a:picLocks noChangeAspect="1"/>
          </p:cNvPicPr>
          <p:nvPr/>
        </p:nvPicPr>
        <p:blipFill>
          <a:blip r:embed="rId3"/>
          <a:stretch>
            <a:fillRect/>
          </a:stretch>
        </p:blipFill>
        <p:spPr>
          <a:xfrm>
            <a:off x="343741" y="2832694"/>
            <a:ext cx="3643043" cy="2999146"/>
          </a:xfrm>
          <a:prstGeom prst="rect">
            <a:avLst/>
          </a:prstGeom>
        </p:spPr>
      </p:pic>
      <p:sp>
        <p:nvSpPr>
          <p:cNvPr id="10" name="TextBox 9">
            <a:extLst>
              <a:ext uri="{FF2B5EF4-FFF2-40B4-BE49-F238E27FC236}">
                <a16:creationId xmlns:a16="http://schemas.microsoft.com/office/drawing/2014/main" id="{FF83F47B-5F19-45FA-7FF5-5DF6A1C55792}"/>
              </a:ext>
            </a:extLst>
          </p:cNvPr>
          <p:cNvSpPr txBox="1"/>
          <p:nvPr/>
        </p:nvSpPr>
        <p:spPr>
          <a:xfrm>
            <a:off x="5480304" y="2832694"/>
            <a:ext cx="4639056" cy="3108543"/>
          </a:xfrm>
          <a:prstGeom prst="rect">
            <a:avLst/>
          </a:prstGeom>
          <a:noFill/>
        </p:spPr>
        <p:txBody>
          <a:bodyPr wrap="square" rtlCol="0">
            <a:spAutoFit/>
          </a:bodyPr>
          <a:lstStyle/>
          <a:p>
            <a:r>
              <a:rPr lang="en-US" sz="1400" dirty="0"/>
              <a:t>-     Initialize Fast API to use it later to create API. </a:t>
            </a:r>
          </a:p>
          <a:p>
            <a:pPr marL="285750" indent="-285750">
              <a:buFontTx/>
              <a:buChar char="-"/>
            </a:pPr>
            <a:r>
              <a:rPr lang="en-US" sz="1400" dirty="0"/>
              <a:t>Define a class named </a:t>
            </a:r>
            <a:r>
              <a:rPr lang="en-US" sz="1400" dirty="0" err="1"/>
              <a:t>TranscriptInput</a:t>
            </a:r>
            <a:r>
              <a:rPr lang="en-US" sz="1400" dirty="0"/>
              <a:t> which has one parameter called </a:t>
            </a:r>
            <a:r>
              <a:rPr lang="en-US" sz="1400" dirty="0" err="1"/>
              <a:t>BaseModel</a:t>
            </a:r>
            <a:r>
              <a:rPr lang="en-US" sz="1400" dirty="0"/>
              <a:t>. </a:t>
            </a:r>
            <a:r>
              <a:rPr lang="en-US" sz="1400" dirty="0" err="1"/>
              <a:t>BaseModel</a:t>
            </a:r>
            <a:r>
              <a:rPr lang="en-US" sz="1400" dirty="0"/>
              <a:t> is the core class in </a:t>
            </a:r>
            <a:r>
              <a:rPr lang="en-US" sz="1400" dirty="0" err="1"/>
              <a:t>Pydantic</a:t>
            </a:r>
            <a:r>
              <a:rPr lang="en-US" sz="1400" dirty="0"/>
              <a:t> that we inherit from to create data models with automatic data validation, type checking, and parsing of Input data. We use this class to create object of Input in our  API.</a:t>
            </a:r>
          </a:p>
          <a:p>
            <a:pPr marL="285750" indent="-285750">
              <a:buFontTx/>
              <a:buChar char="-"/>
            </a:pPr>
            <a:r>
              <a:rPr lang="en-US" sz="1400" dirty="0"/>
              <a:t>Similarly create class for output.</a:t>
            </a:r>
          </a:p>
          <a:p>
            <a:pPr marL="285750" indent="-285750">
              <a:buFontTx/>
              <a:buChar char="-"/>
            </a:pPr>
            <a:r>
              <a:rPr lang="en-US" sz="1400" dirty="0"/>
              <a:t>Next, we create the </a:t>
            </a:r>
            <a:r>
              <a:rPr lang="en-US" sz="1400" dirty="0" err="1"/>
              <a:t>ExtractResponse</a:t>
            </a:r>
            <a:r>
              <a:rPr lang="en-US" sz="1400" dirty="0"/>
              <a:t> class which is our main class that we use to Extract response from the model based on prompt which is created here.</a:t>
            </a:r>
          </a:p>
          <a:p>
            <a:pPr marL="285750" indent="-285750">
              <a:buFontTx/>
              <a:buChar char="-"/>
            </a:pPr>
            <a:r>
              <a:rPr lang="en-US" sz="1400" dirty="0"/>
              <a:t>In this class, first we define our Model endpoint </a:t>
            </a:r>
            <a:r>
              <a:rPr lang="en-US" sz="1400" dirty="0" err="1"/>
              <a:t>url</a:t>
            </a:r>
            <a:r>
              <a:rPr lang="en-US" sz="1400" dirty="0"/>
              <a:t> which we use to get our response from mistral model.</a:t>
            </a:r>
          </a:p>
          <a:p>
            <a:pPr marL="285750" indent="-285750">
              <a:buFontTx/>
              <a:buChar char="-"/>
            </a:pPr>
            <a:r>
              <a:rPr lang="en-US" sz="1400" dirty="0"/>
              <a:t>We also define our prompt in this class.</a:t>
            </a:r>
          </a:p>
        </p:txBody>
      </p:sp>
    </p:spTree>
    <p:extLst>
      <p:ext uri="{BB962C8B-B14F-4D97-AF65-F5344CB8AC3E}">
        <p14:creationId xmlns:p14="http://schemas.microsoft.com/office/powerpoint/2010/main" val="829454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6C8D67-4F61-AC89-1A32-FB70EE5D8FFD}"/>
              </a:ext>
            </a:extLst>
          </p:cNvPr>
          <p:cNvPicPr>
            <a:picLocks noGrp="1" noChangeAspect="1"/>
          </p:cNvPicPr>
          <p:nvPr>
            <p:ph idx="1"/>
          </p:nvPr>
        </p:nvPicPr>
        <p:blipFill>
          <a:blip r:embed="rId2"/>
          <a:stretch>
            <a:fillRect/>
          </a:stretch>
        </p:blipFill>
        <p:spPr>
          <a:xfrm>
            <a:off x="470567" y="751205"/>
            <a:ext cx="3959193" cy="2764097"/>
          </a:xfrm>
        </p:spPr>
      </p:pic>
      <p:pic>
        <p:nvPicPr>
          <p:cNvPr id="7" name="Picture 6">
            <a:extLst>
              <a:ext uri="{FF2B5EF4-FFF2-40B4-BE49-F238E27FC236}">
                <a16:creationId xmlns:a16="http://schemas.microsoft.com/office/drawing/2014/main" id="{2E45BE0D-64B4-D965-CD01-355D6CBB1EE5}"/>
              </a:ext>
            </a:extLst>
          </p:cNvPr>
          <p:cNvPicPr>
            <a:picLocks noChangeAspect="1"/>
          </p:cNvPicPr>
          <p:nvPr/>
        </p:nvPicPr>
        <p:blipFill>
          <a:blip r:embed="rId3"/>
          <a:stretch>
            <a:fillRect/>
          </a:stretch>
        </p:blipFill>
        <p:spPr>
          <a:xfrm>
            <a:off x="470567" y="3515302"/>
            <a:ext cx="3959193" cy="2708726"/>
          </a:xfrm>
          <a:prstGeom prst="rect">
            <a:avLst/>
          </a:prstGeom>
        </p:spPr>
      </p:pic>
      <p:sp>
        <p:nvSpPr>
          <p:cNvPr id="8" name="TextBox 7">
            <a:extLst>
              <a:ext uri="{FF2B5EF4-FFF2-40B4-BE49-F238E27FC236}">
                <a16:creationId xmlns:a16="http://schemas.microsoft.com/office/drawing/2014/main" id="{43FCEF71-5718-3E4E-DE1E-AB6AE85F95ED}"/>
              </a:ext>
            </a:extLst>
          </p:cNvPr>
          <p:cNvSpPr txBox="1"/>
          <p:nvPr/>
        </p:nvSpPr>
        <p:spPr>
          <a:xfrm>
            <a:off x="4754879" y="1688543"/>
            <a:ext cx="656015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Next, we define the most important function which is our generate response function. This function is called from the API function and in the parameter here we pass the query/transcript that the user has entered. Based on that we create our final prompt here and then make a call to out local </a:t>
            </a:r>
            <a:r>
              <a:rPr lang="en-US" dirty="0" err="1"/>
              <a:t>llm</a:t>
            </a:r>
            <a:r>
              <a:rPr lang="en-US" dirty="0"/>
              <a:t> </a:t>
            </a:r>
            <a:r>
              <a:rPr lang="en-US" dirty="0" err="1"/>
              <a:t>url</a:t>
            </a:r>
            <a:r>
              <a:rPr lang="en-US" dirty="0"/>
              <a:t> using HTTP post request.</a:t>
            </a:r>
          </a:p>
          <a:p>
            <a:pPr marL="285750" indent="-285750">
              <a:buFont typeface="Arial" panose="020B0604020202020204" pitchFamily="34" charset="0"/>
              <a:buChar char="•"/>
            </a:pPr>
            <a:r>
              <a:rPr lang="en-US" dirty="0"/>
              <a:t>In the post request, we pass the </a:t>
            </a:r>
            <a:r>
              <a:rPr lang="en-US" dirty="0" err="1"/>
              <a:t>url</a:t>
            </a:r>
            <a:r>
              <a:rPr lang="en-US" dirty="0"/>
              <a:t>, headers and also pass a field called data which defines which model to use and what prompt should be used. So, we say that use </a:t>
            </a:r>
            <a:r>
              <a:rPr lang="en-US" b="1" dirty="0"/>
              <a:t>Zengpt2.5</a:t>
            </a:r>
            <a:r>
              <a:rPr lang="en-US" dirty="0"/>
              <a:t> and use the final prompt that was created above.</a:t>
            </a:r>
          </a:p>
          <a:p>
            <a:pPr marL="285750" indent="-285750">
              <a:buFont typeface="Arial" panose="020B0604020202020204" pitchFamily="34" charset="0"/>
              <a:buChar char="•"/>
            </a:pPr>
            <a:r>
              <a:rPr lang="en-US" dirty="0"/>
              <a:t>Thus, we pass whatever response we get from model to the API function</a:t>
            </a:r>
          </a:p>
        </p:txBody>
      </p:sp>
    </p:spTree>
    <p:extLst>
      <p:ext uri="{BB962C8B-B14F-4D97-AF65-F5344CB8AC3E}">
        <p14:creationId xmlns:p14="http://schemas.microsoft.com/office/powerpoint/2010/main" val="1733108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AD28E3-D3E2-258F-44A9-633EB7D59EE3}"/>
              </a:ext>
            </a:extLst>
          </p:cNvPr>
          <p:cNvPicPr>
            <a:picLocks noGrp="1" noChangeAspect="1"/>
          </p:cNvPicPr>
          <p:nvPr>
            <p:ph idx="1"/>
          </p:nvPr>
        </p:nvPicPr>
        <p:blipFill>
          <a:blip r:embed="rId2"/>
          <a:stretch>
            <a:fillRect/>
          </a:stretch>
        </p:blipFill>
        <p:spPr>
          <a:xfrm>
            <a:off x="878807" y="843598"/>
            <a:ext cx="6121433" cy="4976812"/>
          </a:xfrm>
        </p:spPr>
      </p:pic>
      <p:sp>
        <p:nvSpPr>
          <p:cNvPr id="6" name="TextBox 5">
            <a:extLst>
              <a:ext uri="{FF2B5EF4-FFF2-40B4-BE49-F238E27FC236}">
                <a16:creationId xmlns:a16="http://schemas.microsoft.com/office/drawing/2014/main" id="{694FE06C-82A5-4759-5C52-AC7674528D51}"/>
              </a:ext>
            </a:extLst>
          </p:cNvPr>
          <p:cNvSpPr txBox="1"/>
          <p:nvPr/>
        </p:nvSpPr>
        <p:spPr>
          <a:xfrm>
            <a:off x="7172960" y="1666240"/>
            <a:ext cx="4490720" cy="2862322"/>
          </a:xfrm>
          <a:prstGeom prst="rect">
            <a:avLst/>
          </a:prstGeom>
          <a:noFill/>
        </p:spPr>
        <p:txBody>
          <a:bodyPr wrap="square" rtlCol="0">
            <a:spAutoFit/>
          </a:bodyPr>
          <a:lstStyle/>
          <a:p>
            <a:r>
              <a:rPr lang="en-US" dirty="0"/>
              <a:t>Here we have our API code. First, we define that the type of API is post. After that we strip the input prompt and see if it is not empty. We throw error if the input is empty.</a:t>
            </a:r>
          </a:p>
          <a:p>
            <a:r>
              <a:rPr lang="en-US" dirty="0"/>
              <a:t>Moving on, once we have validated the input, we then call the generate response function. We convert the output of this function to a valid </a:t>
            </a:r>
            <a:r>
              <a:rPr lang="en-US" dirty="0" err="1"/>
              <a:t>json</a:t>
            </a:r>
            <a:r>
              <a:rPr lang="en-US" dirty="0"/>
              <a:t> and finally check if it got converted. If it is not a valid </a:t>
            </a:r>
            <a:r>
              <a:rPr lang="en-US" dirty="0" err="1"/>
              <a:t>json</a:t>
            </a:r>
            <a:r>
              <a:rPr lang="en-US" dirty="0"/>
              <a:t> we again throw error.</a:t>
            </a:r>
          </a:p>
        </p:txBody>
      </p:sp>
    </p:spTree>
    <p:extLst>
      <p:ext uri="{BB962C8B-B14F-4D97-AF65-F5344CB8AC3E}">
        <p14:creationId xmlns:p14="http://schemas.microsoft.com/office/powerpoint/2010/main" val="377557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A822F3-8087-15FD-8725-2FA8578B7CA3}"/>
              </a:ext>
            </a:extLst>
          </p:cNvPr>
          <p:cNvPicPr>
            <a:picLocks noGrp="1" noChangeAspect="1"/>
          </p:cNvPicPr>
          <p:nvPr>
            <p:ph idx="1"/>
          </p:nvPr>
        </p:nvPicPr>
        <p:blipFill>
          <a:blip r:embed="rId2"/>
          <a:stretch>
            <a:fillRect/>
          </a:stretch>
        </p:blipFill>
        <p:spPr>
          <a:xfrm>
            <a:off x="731006" y="1287780"/>
            <a:ext cx="5751074" cy="3740150"/>
          </a:xfrm>
        </p:spPr>
      </p:pic>
      <p:sp>
        <p:nvSpPr>
          <p:cNvPr id="6" name="TextBox 5">
            <a:extLst>
              <a:ext uri="{FF2B5EF4-FFF2-40B4-BE49-F238E27FC236}">
                <a16:creationId xmlns:a16="http://schemas.microsoft.com/office/drawing/2014/main" id="{FA200896-0B39-BD57-8F40-A2DAD6B56FE2}"/>
              </a:ext>
            </a:extLst>
          </p:cNvPr>
          <p:cNvSpPr txBox="1"/>
          <p:nvPr/>
        </p:nvSpPr>
        <p:spPr>
          <a:xfrm>
            <a:off x="7203440" y="1311195"/>
            <a:ext cx="347472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Finally we have our </a:t>
            </a:r>
            <a:r>
              <a:rPr lang="en-US" dirty="0" err="1"/>
              <a:t>gradio</a:t>
            </a:r>
            <a:r>
              <a:rPr lang="en-US" dirty="0"/>
              <a:t> code for the UI. We define the input and output types (Text/Json, </a:t>
            </a:r>
            <a:r>
              <a:rPr lang="en-US" dirty="0" err="1"/>
              <a:t>etc</a:t>
            </a:r>
            <a:r>
              <a:rPr lang="en-US" dirty="0"/>
              <a:t>). </a:t>
            </a:r>
            <a:r>
              <a:rPr lang="en-US" dirty="0" err="1"/>
              <a:t>Gradio</a:t>
            </a:r>
            <a:r>
              <a:rPr lang="en-US" dirty="0"/>
              <a:t> will accordingly set up blocks on UI. </a:t>
            </a:r>
          </a:p>
          <a:p>
            <a:pPr marL="285750" indent="-285750">
              <a:buFont typeface="Arial" panose="020B0604020202020204" pitchFamily="34" charset="0"/>
              <a:buChar char="•"/>
            </a:pPr>
            <a:r>
              <a:rPr lang="en-US" dirty="0"/>
              <a:t>We also add some extra fields such as Title, Theme, Description and examples.</a:t>
            </a:r>
          </a:p>
          <a:p>
            <a:pPr marL="285750" indent="-285750">
              <a:buFont typeface="Arial" panose="020B0604020202020204" pitchFamily="34" charset="0"/>
              <a:buChar char="•"/>
            </a:pPr>
            <a:r>
              <a:rPr lang="en-US" dirty="0"/>
              <a:t>Finally we add some CSS elements to give it a more AI type of look like the other AIs such </a:t>
            </a:r>
            <a:r>
              <a:rPr lang="en-US" dirty="0" err="1"/>
              <a:t>chatgpt</a:t>
            </a:r>
            <a:r>
              <a:rPr lang="en-US" dirty="0"/>
              <a:t> and </a:t>
            </a:r>
            <a:r>
              <a:rPr lang="en-US" dirty="0" err="1"/>
              <a:t>gemini</a:t>
            </a:r>
            <a:r>
              <a:rPr lang="en-US" dirty="0"/>
              <a:t>.</a:t>
            </a:r>
          </a:p>
        </p:txBody>
      </p:sp>
    </p:spTree>
    <p:extLst>
      <p:ext uri="{BB962C8B-B14F-4D97-AF65-F5344CB8AC3E}">
        <p14:creationId xmlns:p14="http://schemas.microsoft.com/office/powerpoint/2010/main" val="4256220938"/>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179</TotalTime>
  <Words>2429</Words>
  <Application>Microsoft Office PowerPoint</Application>
  <PresentationFormat>Widescreen</PresentationFormat>
  <Paragraphs>124</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Aptos</vt:lpstr>
      <vt:lpstr>Arial</vt:lpstr>
      <vt:lpstr>Bierstadt</vt:lpstr>
      <vt:lpstr>Calibri</vt:lpstr>
      <vt:lpstr>Calisto MT</vt:lpstr>
      <vt:lpstr>Consolas</vt:lpstr>
      <vt:lpstr>Univers Condensed</vt:lpstr>
      <vt:lpstr>ChronicleVTI</vt:lpstr>
      <vt:lpstr>Mortgage Application AI</vt:lpstr>
      <vt:lpstr>Problem STATEMENT</vt:lpstr>
      <vt:lpstr>SYSTEM ARCHITECTURE / APPROACH</vt:lpstr>
      <vt:lpstr>PowerPoint Presentation</vt:lpstr>
      <vt:lpstr>Technical Approach</vt:lpstr>
      <vt:lpstr>Code walkthrough</vt:lpstr>
      <vt:lpstr>PowerPoint Presentation</vt:lpstr>
      <vt:lpstr>PowerPoint Presentation</vt:lpstr>
      <vt:lpstr>PowerPoint Presentation</vt:lpstr>
      <vt:lpstr>Challenges</vt:lpstr>
      <vt:lpstr>Demos</vt:lpstr>
      <vt:lpstr>Demos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IMPROVEMETNS AND FUTURE WORKS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davekhushi21@gmail.com</dc:creator>
  <cp:lastModifiedBy>davekhushi21@gmail.com</cp:lastModifiedBy>
  <cp:revision>2</cp:revision>
  <dcterms:created xsi:type="dcterms:W3CDTF">2025-05-04T14:43:30Z</dcterms:created>
  <dcterms:modified xsi:type="dcterms:W3CDTF">2025-05-04T17:43:06Z</dcterms:modified>
</cp:coreProperties>
</file>